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296" r:id="rId3"/>
    <p:sldId id="321" r:id="rId4"/>
    <p:sldId id="299" r:id="rId5"/>
    <p:sldId id="300" r:id="rId6"/>
    <p:sldId id="324" r:id="rId7"/>
    <p:sldId id="313" r:id="rId8"/>
    <p:sldId id="314" r:id="rId9"/>
    <p:sldId id="325" r:id="rId10"/>
    <p:sldId id="301" r:id="rId11"/>
    <p:sldId id="316" r:id="rId12"/>
    <p:sldId id="328" r:id="rId13"/>
    <p:sldId id="327" r:id="rId14"/>
    <p:sldId id="318" r:id="rId15"/>
    <p:sldId id="331" r:id="rId16"/>
    <p:sldId id="329" r:id="rId17"/>
    <p:sldId id="330" r:id="rId18"/>
  </p:sldIdLst>
  <p:sldSz cx="9906000" cy="6858000" type="A4"/>
  <p:notesSz cx="6797675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0099"/>
    <a:srgbClr val="FF9900"/>
    <a:srgbClr val="0000CC"/>
    <a:srgbClr val="3366FF"/>
    <a:srgbClr val="CDD1D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21" autoAdjust="0"/>
    <p:restoredTop sz="94628" autoAdjust="0"/>
  </p:normalViewPr>
  <p:slideViewPr>
    <p:cSldViewPr>
      <p:cViewPr>
        <p:scale>
          <a:sx n="118" d="100"/>
          <a:sy n="118" d="100"/>
        </p:scale>
        <p:origin x="-78" y="-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376899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D4F31C-69B9-4B68-81C9-4E6EA174B2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43969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498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89239"/>
            <a:ext cx="5438464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376899"/>
            <a:ext cx="2944958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2AEEEB-99EE-4C01-8D7E-3A3A7F2DB5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22851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3900" y="739775"/>
            <a:ext cx="5349875" cy="3703638"/>
          </a:xfrm>
          <a:ln/>
        </p:spPr>
      </p:sp>
      <p:sp>
        <p:nvSpPr>
          <p:cNvPr id="819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8911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0517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50838" y="6308725"/>
            <a:ext cx="3898768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216" y="6092828"/>
            <a:ext cx="1559852" cy="576263"/>
          </a:xfrm>
          <a:prstGeom prst="rect">
            <a:avLst/>
          </a:prstGeom>
          <a:solidFill>
            <a:srgbClr val="CDD1D0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654677" y="6597650"/>
            <a:ext cx="3898768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8" name="Picture 13" descr="logo tras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5471" y="1773241"/>
            <a:ext cx="5520531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  <a:solidFill>
            <a:srgbClr val="003399"/>
          </a:solidFill>
        </p:spPr>
        <p:txBody>
          <a:bodyPr/>
          <a:lstStyle>
            <a:lvl1pPr>
              <a:defRPr lang="it-IT" sz="2400" b="1" baseline="0" dirty="0">
                <a:solidFill>
                  <a:srgbClr val="FF7B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0838" y="6308725"/>
            <a:ext cx="3898768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028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2216" y="6092828"/>
            <a:ext cx="1559852" cy="576263"/>
          </a:xfrm>
          <a:prstGeom prst="rect">
            <a:avLst/>
          </a:prstGeom>
          <a:solidFill>
            <a:srgbClr val="CDD1D0"/>
          </a:solidFill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654677" y="6597650"/>
            <a:ext cx="3898768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4328716" y="6524625"/>
            <a:ext cx="109206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0EF83135-EF09-4FF3-8BFB-A6730CD0E471}" type="slidenum">
              <a:rPr lang="it-IT" sz="1000">
                <a:solidFill>
                  <a:srgbClr val="1E3D5C"/>
                </a:solidFill>
                <a:latin typeface="Verdana" pitchFamily="34" charset="0"/>
              </a:rPr>
              <a:pPr algn="ctr">
                <a:defRPr/>
              </a:pPr>
              <a:t>‹N›</a:t>
            </a:fld>
            <a:endParaRPr lang="it-IT" sz="1000" dirty="0">
              <a:solidFill>
                <a:srgbClr val="1E3D5C"/>
              </a:solidFill>
              <a:latin typeface="Verdana" pitchFamily="34" charset="0"/>
            </a:endParaRPr>
          </a:p>
        </p:txBody>
      </p:sp>
      <p:pic>
        <p:nvPicPr>
          <p:cNvPr id="2" name="Picture 13" descr="logo trasp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5471" y="1773241"/>
            <a:ext cx="5520531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piè di pagina 7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06506" y="1556794"/>
            <a:ext cx="891540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PIANO DELL’AGENZIA 2013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it-IT" i="1" dirty="0" smtClean="0"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it-IT" sz="4000" dirty="0" smtClean="0"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it-IT" sz="2000" i="1" dirty="0" smtClean="0">
                <a:solidFill>
                  <a:srgbClr val="FF6600"/>
                </a:solidFill>
              </a:rPr>
              <a:t>Roma, 27 giugno 2013</a:t>
            </a:r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7172" name="Immagine 5" descr="logo Agenzia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0" y="857250"/>
            <a:ext cx="3302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servizi - sez. Entrate (1/5)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48544" y="692696"/>
            <a:ext cx="828092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L’Agenzia continuerà a rivolgere particolare attenzione al miglioramento dei servizi da erogare ai contribuenti e alla collettività, per facilitare quanto più possibile gli adempimenti richiesti. </a:t>
            </a:r>
          </a:p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In tale ottica si renderà sempre più agevole e diretto l’assolvimento degli obblighi tributari attraverso una progressiva e costante semplificazione degli adempimenti stessi.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434244"/>
              </p:ext>
            </p:extLst>
          </p:nvPr>
        </p:nvGraphicFramePr>
        <p:xfrm>
          <a:off x="848545" y="2996952"/>
          <a:ext cx="8280918" cy="2868911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63983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risposte telefoniche fornite dai CAM e dai mini call center</a:t>
                      </a:r>
                    </a:p>
                  </a:txBody>
                  <a:tcPr marL="8973" marR="897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21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  <a:endParaRPr lang="it-IT" dirty="0"/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1.900.000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24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risposte fornite in forma scritta (sms,</a:t>
                      </a:r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web-mail)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dai CAM e dai mini call center</a:t>
                      </a:r>
                    </a:p>
                    <a:p>
                      <a:pPr marL="0" algn="ctr" defTabSz="914400" rtl="0" eaLnBrk="1" fontAlgn="ctr" latinLnBrk="0" hangingPunct="1"/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8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Entrate </a:t>
            </a:r>
            <a:r>
              <a:rPr lang="it-IT" sz="2800" b="1" kern="1200" dirty="0" smtClean="0">
                <a:solidFill>
                  <a:srgbClr val="FFC000"/>
                </a:solidFill>
              </a:rPr>
              <a:t>(2/5)</a:t>
            </a: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48544" y="1260873"/>
            <a:ext cx="828092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tabLst>
                <a:tab pos="571500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L’attività di gestione delle dichiarazioni, vuole garantire da un lato il tempestivo recupero delle imposte non versate e, dall’altro, un’efficiente e tempestiva erogazione dei rimborsi spettante ai contribuenti.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2189734"/>
              </p:ext>
            </p:extLst>
          </p:nvPr>
        </p:nvGraphicFramePr>
        <p:xfrm>
          <a:off x="848546" y="2564904"/>
          <a:ext cx="8280918" cy="1440159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6956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Mantenimento della percentuale delle comunicazioni di irregolarità annullate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6824831"/>
              </p:ext>
            </p:extLst>
          </p:nvPr>
        </p:nvGraphicFramePr>
        <p:xfrm>
          <a:off x="848545" y="4293095"/>
          <a:ext cx="8280918" cy="1605141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76064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Controlli preventivi di qualità sulle comunicazioni di irregolarità i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nviate ai sensi dell’art. 36-bis del D.P.R. n. 600/73 e 54-bis del D.P.R. n. 633/72</a:t>
                      </a:r>
                    </a:p>
                    <a:p>
                      <a:pPr marL="0" algn="ctr" defTabSz="914400" rtl="0" eaLnBrk="1" fontAlgn="ctr" latinLnBrk="0" hangingPunct="1"/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1.000.000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Entrate </a:t>
            </a:r>
            <a:r>
              <a:rPr lang="it-IT" sz="2800" b="1" kern="1200" dirty="0" smtClean="0">
                <a:solidFill>
                  <a:srgbClr val="FFC000"/>
                </a:solidFill>
              </a:rPr>
              <a:t>(3/5</a:t>
            </a:r>
            <a:r>
              <a:rPr lang="it-IT" sz="2800" b="1" kern="1200" dirty="0">
                <a:solidFill>
                  <a:srgbClr val="FFC000"/>
                </a:solidFill>
              </a:rPr>
              <a:t>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848545" y="908051"/>
            <a:ext cx="8280920" cy="35301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Saranno effettuate rilevazioni dell’indice di soddisfazione sui seguenti servizi fruibili via internet:</a:t>
            </a:r>
          </a:p>
          <a:p>
            <a:pPr marL="90488" lvl="0"/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-  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assistenza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tramite </a:t>
            </a:r>
            <a:r>
              <a:rPr lang="it-IT" sz="2000" dirty="0" err="1">
                <a:solidFill>
                  <a:schemeClr val="accent2"/>
                </a:solidFill>
                <a:latin typeface="+mn-lt"/>
              </a:rPr>
              <a:t>Civis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 sulle comunicazioni di </a:t>
            </a:r>
            <a:r>
              <a:rPr lang="it-IT" sz="2000" dirty="0" smtClean="0">
                <a:solidFill>
                  <a:srgbClr val="003399"/>
                </a:solidFill>
                <a:latin typeface="+mn-lt"/>
              </a:rPr>
              <a:t>irregolarità</a:t>
            </a:r>
            <a:r>
              <a:rPr lang="it-IT" sz="2000" dirty="0" smtClean="0">
                <a:solidFill>
                  <a:srgbClr val="003399"/>
                </a:solidFill>
                <a:latin typeface="+mn-lt"/>
                <a:sym typeface="Wingdings" pitchFamily="2" charset="2"/>
              </a:rPr>
              <a:t>;</a:t>
            </a:r>
            <a:endParaRPr lang="it-IT" sz="2000" dirty="0">
              <a:solidFill>
                <a:srgbClr val="003399"/>
              </a:solidFill>
              <a:latin typeface="+mn-lt"/>
              <a:sym typeface="Wingdings" pitchFamily="2" charset="2"/>
            </a:endParaRPr>
          </a:p>
          <a:p>
            <a:pPr marL="355600" indent="-266700">
              <a:lnSpc>
                <a:spcPct val="114000"/>
              </a:lnSpc>
              <a:spcAft>
                <a:spcPts val="600"/>
              </a:spcAft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-  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assistenza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tramite </a:t>
            </a:r>
            <a:r>
              <a:rPr lang="it-IT" sz="2000" dirty="0" err="1">
                <a:solidFill>
                  <a:schemeClr val="accent2"/>
                </a:solidFill>
                <a:latin typeface="+mn-lt"/>
              </a:rPr>
              <a:t>Civis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 sulle cartelle di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pagamento.</a:t>
            </a:r>
            <a:endParaRPr lang="it-IT" sz="2000" dirty="0">
              <a:solidFill>
                <a:schemeClr val="accent2"/>
              </a:solidFill>
              <a:latin typeface="+mn-lt"/>
            </a:endParaRPr>
          </a:p>
          <a:p>
            <a:pPr algn="just"/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Entro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l’anno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sarà effettuata l’indagine di </a:t>
            </a:r>
            <a:r>
              <a:rPr lang="it-IT" sz="2000" i="1" dirty="0" err="1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customer</a:t>
            </a:r>
            <a:r>
              <a:rPr lang="it-IT" sz="2000" i="1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 </a:t>
            </a:r>
            <a:r>
              <a:rPr lang="it-IT" sz="2000" i="1" dirty="0" err="1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satisfaction</a:t>
            </a:r>
            <a:r>
              <a:rPr lang="it-IT" sz="2000" i="1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sul servizio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di assistenza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telefonica fornito 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dai CAM e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dai mini </a:t>
            </a:r>
            <a:r>
              <a:rPr lang="it-IT" sz="2000" i="1" dirty="0">
                <a:solidFill>
                  <a:schemeClr val="accent2"/>
                </a:solidFill>
                <a:sym typeface="Wingdings" pitchFamily="2" charset="2"/>
              </a:rPr>
              <a:t>call center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,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inoltre,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verrà fornita una relazione sulle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azioni </a:t>
            </a:r>
            <a:r>
              <a:rPr lang="it-IT" sz="2000" dirty="0">
                <a:solidFill>
                  <a:srgbClr val="003399"/>
                </a:solidFill>
              </a:rPr>
              <a:t>di miglioramento </a:t>
            </a:r>
            <a:r>
              <a:rPr lang="it-IT" sz="2000" dirty="0" smtClean="0">
                <a:solidFill>
                  <a:srgbClr val="003399"/>
                </a:solidFill>
              </a:rPr>
              <a:t>realizzate in </a:t>
            </a:r>
            <a:r>
              <a:rPr lang="it-IT" sz="2000" dirty="0">
                <a:solidFill>
                  <a:srgbClr val="003399"/>
                </a:solidFill>
              </a:rPr>
              <a:t>esito alle </a:t>
            </a:r>
            <a:r>
              <a:rPr lang="it-IT" sz="2000" i="1" dirty="0" err="1">
                <a:solidFill>
                  <a:srgbClr val="003399"/>
                </a:solidFill>
              </a:rPr>
              <a:t>customer</a:t>
            </a:r>
            <a:r>
              <a:rPr lang="it-IT" sz="2000" i="1" dirty="0">
                <a:solidFill>
                  <a:srgbClr val="003399"/>
                </a:solidFill>
              </a:rPr>
              <a:t> </a:t>
            </a:r>
            <a:r>
              <a:rPr lang="it-IT" sz="2000" i="1" dirty="0" err="1">
                <a:solidFill>
                  <a:srgbClr val="003399"/>
                </a:solidFill>
              </a:rPr>
              <a:t>satisfaction</a:t>
            </a:r>
            <a:r>
              <a:rPr lang="it-IT" sz="2000" dirty="0">
                <a:solidFill>
                  <a:srgbClr val="003399"/>
                </a:solidFill>
              </a:rPr>
              <a:t> previste nella Convenzione </a:t>
            </a:r>
            <a:r>
              <a:rPr lang="it-IT" sz="2000" dirty="0" smtClean="0">
                <a:solidFill>
                  <a:srgbClr val="003399"/>
                </a:solidFill>
              </a:rPr>
              <a:t>2012-2014 sui </a:t>
            </a:r>
            <a:r>
              <a:rPr lang="it-IT" sz="2000" dirty="0">
                <a:solidFill>
                  <a:srgbClr val="003399"/>
                </a:solidFill>
              </a:rPr>
              <a:t>seguenti servizi fruibili via </a:t>
            </a:r>
            <a:r>
              <a:rPr lang="it-IT" sz="2000" dirty="0" smtClean="0">
                <a:solidFill>
                  <a:srgbClr val="003399"/>
                </a:solidFill>
              </a:rPr>
              <a:t>internet: compilazione </a:t>
            </a:r>
            <a:r>
              <a:rPr lang="it-IT" sz="2000" dirty="0">
                <a:solidFill>
                  <a:srgbClr val="003399"/>
                </a:solidFill>
              </a:rPr>
              <a:t>di dichiarazioni </a:t>
            </a:r>
            <a:r>
              <a:rPr lang="it-IT" sz="2000" i="1" dirty="0">
                <a:solidFill>
                  <a:srgbClr val="003399"/>
                </a:solidFill>
              </a:rPr>
              <a:t>on </a:t>
            </a:r>
            <a:r>
              <a:rPr lang="it-IT" sz="2000" i="1" dirty="0" smtClean="0">
                <a:solidFill>
                  <a:srgbClr val="003399"/>
                </a:solidFill>
              </a:rPr>
              <a:t>line</a:t>
            </a:r>
            <a:r>
              <a:rPr lang="it-IT" sz="2000" dirty="0" smtClean="0">
                <a:solidFill>
                  <a:srgbClr val="003399"/>
                </a:solidFill>
              </a:rPr>
              <a:t>; pagamento </a:t>
            </a:r>
            <a:r>
              <a:rPr lang="it-IT" sz="2000" dirty="0">
                <a:solidFill>
                  <a:srgbClr val="003399"/>
                </a:solidFill>
              </a:rPr>
              <a:t>F24 </a:t>
            </a:r>
            <a:r>
              <a:rPr lang="it-IT" sz="2000" dirty="0" smtClean="0">
                <a:solidFill>
                  <a:srgbClr val="003399"/>
                </a:solidFill>
              </a:rPr>
              <a:t>telematico</a:t>
            </a:r>
            <a:r>
              <a:rPr lang="it-IT" sz="2000" dirty="0">
                <a:solidFill>
                  <a:srgbClr val="003399"/>
                </a:solidFill>
              </a:rPr>
              <a:t>; locazioni </a:t>
            </a:r>
            <a:r>
              <a:rPr lang="it-IT" sz="2000" i="1" dirty="0">
                <a:solidFill>
                  <a:srgbClr val="003399"/>
                </a:solidFill>
              </a:rPr>
              <a:t>Web.</a:t>
            </a:r>
            <a:endParaRPr lang="it-IT" sz="2000" i="1" dirty="0">
              <a:solidFill>
                <a:srgbClr val="003399"/>
              </a:solidFill>
              <a:sym typeface="Wingdings" pitchFamily="2" charset="2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5722356"/>
              </p:ext>
            </p:extLst>
          </p:nvPr>
        </p:nvGraphicFramePr>
        <p:xfrm>
          <a:off x="848545" y="4674927"/>
          <a:ext cx="8280918" cy="1346361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04552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istanze pervenute tramite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Civis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lavorate entro 8 giorni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93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Entrate </a:t>
            </a:r>
            <a:r>
              <a:rPr lang="it-IT" sz="2800" b="1" kern="1200" dirty="0" smtClean="0">
                <a:solidFill>
                  <a:srgbClr val="FFC000"/>
                </a:solidFill>
              </a:rPr>
              <a:t>(4/5</a:t>
            </a:r>
            <a:r>
              <a:rPr lang="it-IT" sz="2800" b="1" kern="1200" dirty="0">
                <a:solidFill>
                  <a:srgbClr val="FFC000"/>
                </a:solidFill>
              </a:rPr>
              <a:t>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48544" y="733287"/>
            <a:ext cx="8280920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Una particolare attenzione sarà rivolta alla vigilanza sugli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intermediari </a:t>
            </a:r>
            <a:r>
              <a:rPr lang="it-IT" sz="2000" dirty="0" err="1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Entratel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.</a:t>
            </a:r>
            <a:endParaRPr lang="it-IT" sz="2000" dirty="0">
              <a:solidFill>
                <a:schemeClr val="accent2"/>
              </a:solidFill>
              <a:latin typeface="+mn-lt"/>
              <a:sym typeface="Wingdings" pitchFamily="2" charset="2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9756584"/>
              </p:ext>
            </p:extLst>
          </p:nvPr>
        </p:nvGraphicFramePr>
        <p:xfrm>
          <a:off x="848544" y="1268760"/>
          <a:ext cx="8280920" cy="1512689"/>
        </p:xfrm>
        <a:graphic>
          <a:graphicData uri="http://schemas.openxmlformats.org/drawingml/2006/table">
            <a:tbl>
              <a:tblPr/>
              <a:tblGrid>
                <a:gridCol w="2400552"/>
                <a:gridCol w="2979996"/>
                <a:gridCol w="2900372"/>
              </a:tblGrid>
              <a:tr h="66960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interventi effettuati nei confronti degli intermediari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Entratel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47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1.750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848544" y="2780928"/>
            <a:ext cx="8326547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L’Agenzia continuerà il presidio delle attività di interpello, garantendo una tempestiva risposta a tutte le istanze di interpello pervenute.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Al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fine di promuovere la propria immagine e il proprio ruolo, l’Agenzia continuerà a intraprendere iniziative volte a diffondere la cultura della legalità fiscale presso gli istituti scolastici.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302445"/>
              </p:ext>
            </p:extLst>
          </p:nvPr>
        </p:nvGraphicFramePr>
        <p:xfrm>
          <a:off x="848542" y="4746935"/>
          <a:ext cx="8326548" cy="1346361"/>
        </p:xfrm>
        <a:graphic>
          <a:graphicData uri="http://schemas.openxmlformats.org/drawingml/2006/table">
            <a:tbl>
              <a:tblPr/>
              <a:tblGrid>
                <a:gridCol w="2775516"/>
                <a:gridCol w="2775516"/>
                <a:gridCol w="2775516"/>
              </a:tblGrid>
              <a:tr h="504552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iniziative</a:t>
                      </a:r>
                      <a:r>
                        <a:rPr lang="it-IT" sz="14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con gli istituti scolastici</a:t>
                      </a:r>
                      <a:r>
                        <a:rPr lang="it-IT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it-IT" sz="14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di ogni ordine e grado finalizzate alla diffusione della cultura della legalità fiscale tra le giovani generazioni, anche attraverso la diffusione di materiale divulgativo</a:t>
                      </a:r>
                      <a:endParaRPr lang="it-IT" sz="1400" i="1" kern="1200" baseline="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1.400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29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Entrate </a:t>
            </a:r>
            <a:r>
              <a:rPr lang="it-IT" sz="2800" b="1" kern="1200" dirty="0" smtClean="0">
                <a:solidFill>
                  <a:srgbClr val="FFC000"/>
                </a:solidFill>
              </a:rPr>
              <a:t>(5/5</a:t>
            </a:r>
            <a:r>
              <a:rPr lang="it-IT" sz="2800" b="1" kern="1200" dirty="0">
                <a:solidFill>
                  <a:srgbClr val="FFC000"/>
                </a:solidFill>
              </a:rPr>
              <a:t>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788378"/>
              </p:ext>
            </p:extLst>
          </p:nvPr>
        </p:nvGraphicFramePr>
        <p:xfrm>
          <a:off x="848543" y="1988840"/>
          <a:ext cx="8244917" cy="3843233"/>
        </p:xfrm>
        <a:graphic>
          <a:graphicData uri="http://schemas.openxmlformats.org/drawingml/2006/table">
            <a:tbl>
              <a:tblPr/>
              <a:tblGrid>
                <a:gridCol w="2718847"/>
                <a:gridCol w="2801663"/>
                <a:gridCol w="2724407"/>
              </a:tblGrid>
              <a:tr h="575766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Istruire i rimborsi Imposte Dirette</a:t>
                      </a: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79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8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fino all’anno d’imposta 2011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fino all’anno d’imposta 2012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85%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fino all’anno d’imposta 2013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4">
                <a:tc>
                  <a:txBody>
                    <a:bodyPr/>
                    <a:lstStyle/>
                    <a:p>
                      <a:pPr algn="r" fontAlgn="ctr"/>
                      <a:endParaRPr lang="it-IT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542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Istruire i rimborsi IVA</a:t>
                      </a: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21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 fino all’anno d’imposta 2011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30% dell’anno d’imposta 2012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85% fino all’anno d’imposta 2012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35% dell’anno d’imposta 2013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85% fino all’anno d’imposta 2013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40% dell’anno d’imposta 2014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76536" y="1014416"/>
            <a:ext cx="8352928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Proseguono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le iniziative volte ad assicurare una sempre maggiore efficienza e tempestività nell’erogazione dei rimborsi</a:t>
            </a:r>
            <a:r>
              <a:rPr lang="it-IT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</a:t>
            </a:r>
            <a:r>
              <a:rPr lang="it-IT" sz="2800" b="1" kern="1200" dirty="0" smtClean="0">
                <a:solidFill>
                  <a:srgbClr val="FFC000"/>
                </a:solidFill>
              </a:rPr>
              <a:t>Territorio (1/3)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107067"/>
              </p:ext>
            </p:extLst>
          </p:nvPr>
        </p:nvGraphicFramePr>
        <p:xfrm>
          <a:off x="848546" y="2564905"/>
          <a:ext cx="8280918" cy="1440159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6956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ispezioni ipotecarie effettuate attraverso il canale telematico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88%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089876"/>
              </p:ext>
            </p:extLst>
          </p:nvPr>
        </p:nvGraphicFramePr>
        <p:xfrm>
          <a:off x="848545" y="4293095"/>
          <a:ext cx="8280918" cy="1368153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04057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Barometro della qualità dei servizi</a:t>
                      </a:r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catastali e di pubblicità immobiliare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4859321"/>
              </p:ext>
            </p:extLst>
          </p:nvPr>
        </p:nvGraphicFramePr>
        <p:xfrm>
          <a:off x="848544" y="836712"/>
          <a:ext cx="8280921" cy="1446655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576064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visure catastali effettuate attraverso il canale telematico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85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Territorio </a:t>
            </a:r>
            <a:r>
              <a:rPr lang="it-IT" sz="2800" b="1" kern="1200" dirty="0" smtClean="0">
                <a:solidFill>
                  <a:srgbClr val="FFC000"/>
                </a:solidFill>
              </a:rPr>
              <a:t>(2/3</a:t>
            </a:r>
            <a:r>
              <a:rPr lang="it-IT" sz="2800" b="1" kern="1200" dirty="0">
                <a:solidFill>
                  <a:srgbClr val="FFC000"/>
                </a:solidFill>
              </a:rPr>
              <a:t>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2090068"/>
              </p:ext>
            </p:extLst>
          </p:nvPr>
        </p:nvGraphicFramePr>
        <p:xfrm>
          <a:off x="848546" y="3429001"/>
          <a:ext cx="8280918" cy="1440159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6956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Indice di tempestività nella lavorazione degli atti di aggiornamento di pubblicità immobiliare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93%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1373745"/>
              </p:ext>
            </p:extLst>
          </p:nvPr>
        </p:nvGraphicFramePr>
        <p:xfrm>
          <a:off x="848544" y="1340768"/>
          <a:ext cx="8280921" cy="1446655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576064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Indice di tempestività nella lavorazione degli atti di aggiornamento catastali e cartografici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5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servizi - sez. Territorio </a:t>
            </a:r>
            <a:r>
              <a:rPr lang="it-IT" sz="2800" b="1" kern="1200" dirty="0" smtClean="0">
                <a:solidFill>
                  <a:srgbClr val="FFC000"/>
                </a:solidFill>
              </a:rPr>
              <a:t>(3/3</a:t>
            </a:r>
            <a:r>
              <a:rPr lang="it-IT" sz="2800" b="1" kern="1200" dirty="0">
                <a:solidFill>
                  <a:srgbClr val="FFC000"/>
                </a:solidFill>
              </a:rPr>
              <a:t>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858210"/>
              </p:ext>
            </p:extLst>
          </p:nvPr>
        </p:nvGraphicFramePr>
        <p:xfrm>
          <a:off x="848545" y="3768075"/>
          <a:ext cx="8280918" cy="1605141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504057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Pubblicazione delle note territoriali sulla dinamica delle compravendite nella singola provincia e dei valori nella città capoluogo</a:t>
                      </a:r>
                    </a:p>
                    <a:p>
                      <a:pPr marL="0" algn="ctr" defTabSz="914400" rtl="0" eaLnBrk="1" fontAlgn="ctr" latinLnBrk="0" hangingPunct="1"/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19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6176355"/>
              </p:ext>
            </p:extLst>
          </p:nvPr>
        </p:nvGraphicFramePr>
        <p:xfrm>
          <a:off x="848544" y="1412776"/>
          <a:ext cx="8280921" cy="1611636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576064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schede di rilevazione acquisite per l’Osservatorio del Mercato Immobiliare (compravendite e canoni di locazione)</a:t>
                      </a:r>
                    </a:p>
                    <a:p>
                      <a:pPr marL="0" algn="ctr" defTabSz="914400" rtl="0" eaLnBrk="1" fontAlgn="ctr" latinLnBrk="0" hangingPunct="1"/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84.850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</a:t>
                      </a:r>
                      <a:r>
                        <a:rPr lang="it-IT" sz="1500" b="1" kern="120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ostante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5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Contesto</a:t>
            </a:r>
            <a:r>
              <a:rPr lang="it-IT" sz="2800" b="1" kern="1200" dirty="0" smtClean="0">
                <a:solidFill>
                  <a:schemeClr val="accent3"/>
                </a:solidFill>
              </a:rPr>
              <a:t> </a:t>
            </a: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28000" y="1356535"/>
            <a:ext cx="8301464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2000" dirty="0">
                <a:solidFill>
                  <a:schemeClr val="accent2"/>
                </a:solidFill>
              </a:rPr>
              <a:t>La Convenzione 2013-2015, pur rimanendo invariata nella struttura, è stato profondamente innovata nei contenuti in virtù dell’avvenuta incorporazione - ai sensi dell’art. 23-</a:t>
            </a:r>
            <a:r>
              <a:rPr lang="it-IT" sz="2000" i="1" dirty="0">
                <a:solidFill>
                  <a:schemeClr val="accent2"/>
                </a:solidFill>
              </a:rPr>
              <a:t>quater</a:t>
            </a:r>
            <a:r>
              <a:rPr lang="it-IT" sz="2000" dirty="0">
                <a:solidFill>
                  <a:schemeClr val="accent2"/>
                </a:solidFill>
              </a:rPr>
              <a:t> del decreto legge n. 95/2012, convertito, con modificazioni, dalla legge n.135/2012 - dal 1° dicembre 2012 dell’Agenzia del Territorio nell’Agenzia delle </a:t>
            </a:r>
            <a:r>
              <a:rPr lang="it-IT" sz="2000" dirty="0" smtClean="0">
                <a:solidFill>
                  <a:schemeClr val="accent2"/>
                </a:solidFill>
              </a:rPr>
              <a:t>Entrate, </a:t>
            </a:r>
            <a:r>
              <a:rPr lang="it-IT" sz="2000" dirty="0">
                <a:solidFill>
                  <a:schemeClr val="accent2"/>
                </a:solidFill>
              </a:rPr>
              <a:t>che ne ha assunto le funzioni esercitandole con le risorse umane, finanziarie e strumentali ad essa trasferite con decreto del Ministro dell’Economia e delle Finanze dell’8 novembre 2012</a:t>
            </a:r>
            <a:r>
              <a:rPr lang="it-IT" sz="2000" dirty="0" smtClean="0">
                <a:solidFill>
                  <a:schemeClr val="accent2"/>
                </a:solidFill>
              </a:rPr>
              <a:t>.</a:t>
            </a:r>
            <a:endParaRPr lang="it-IT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Contesto</a:t>
            </a:r>
            <a:r>
              <a:rPr lang="it-IT" sz="2800" b="1" kern="1200" dirty="0" smtClean="0">
                <a:solidFill>
                  <a:schemeClr val="accent3"/>
                </a:solidFill>
              </a:rPr>
              <a:t> </a:t>
            </a: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5818" y="1340768"/>
            <a:ext cx="8234363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Con </a:t>
            </a:r>
            <a:r>
              <a:rPr lang="it-IT" sz="2000" dirty="0">
                <a:solidFill>
                  <a:schemeClr val="accent2"/>
                </a:solidFill>
              </a:rPr>
              <a:t>la stipula della Convenzione ai sensi dell’art. 59 del D. </a:t>
            </a:r>
            <a:r>
              <a:rPr lang="it-IT" sz="2000" dirty="0" err="1">
                <a:solidFill>
                  <a:schemeClr val="accent2"/>
                </a:solidFill>
              </a:rPr>
              <a:t>Lgs</a:t>
            </a:r>
            <a:r>
              <a:rPr lang="it-IT" sz="2000" dirty="0">
                <a:solidFill>
                  <a:schemeClr val="accent2"/>
                </a:solidFill>
              </a:rPr>
              <a:t>. 300/1999 l’Agenzia </a:t>
            </a:r>
            <a:r>
              <a:rPr lang="it-IT" sz="2000" dirty="0" smtClean="0">
                <a:solidFill>
                  <a:schemeClr val="accent2"/>
                </a:solidFill>
              </a:rPr>
              <a:t>si </a:t>
            </a:r>
            <a:r>
              <a:rPr lang="it-IT" sz="2000" dirty="0">
                <a:solidFill>
                  <a:schemeClr val="accent2"/>
                </a:solidFill>
              </a:rPr>
              <a:t>impegna con il Sig. Ministro ad assicurare lo svolgimento delle funzioni istituzionali e il conseguimento </a:t>
            </a:r>
            <a:r>
              <a:rPr lang="it-IT" sz="2000" dirty="0" smtClean="0">
                <a:solidFill>
                  <a:schemeClr val="accent2"/>
                </a:solidFill>
              </a:rPr>
              <a:t>degli obiettivi </a:t>
            </a:r>
            <a:r>
              <a:rPr lang="it-IT" sz="2000" dirty="0">
                <a:solidFill>
                  <a:schemeClr val="accent2"/>
                </a:solidFill>
              </a:rPr>
              <a:t>strategici di politica fiscale e di gestione tributaria indicati nell’Atto di indirizzo.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Le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linee generali dell’Atto sono recepite dal Piano dell’Agenzia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contenuto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nello schema di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Convenzione, 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attualmente all’esame del  Sig. Ministro dell’Economia e delle Finanze.</a:t>
            </a:r>
          </a:p>
        </p:txBody>
      </p:sp>
    </p:spTree>
    <p:extLst>
      <p:ext uri="{BB962C8B-B14F-4D97-AF65-F5344CB8AC3E}">
        <p14:creationId xmlns:p14="http://schemas.microsoft.com/office/powerpoint/2010/main" xmlns="" val="22554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Il Piano 2013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48544" y="1159098"/>
            <a:ext cx="8280920" cy="450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Il Piano dell’Agenzia 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individua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i seguenti obiettivi strategici: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consolidare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le entrate derivanti dalla complessiva azione di controllo;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semplificare gli adempimenti e migliorare la qualità del servizio reso;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garantire lo sviluppo organizzativo e il consolidamento del modello manageriale.</a:t>
            </a:r>
          </a:p>
          <a:p>
            <a:pPr>
              <a:lnSpc>
                <a:spcPct val="150000"/>
              </a:lnSpc>
              <a:defRPr/>
            </a:pPr>
            <a:endParaRPr lang="it-IT" sz="1100" dirty="0">
              <a:solidFill>
                <a:schemeClr val="accent2"/>
              </a:solidFill>
              <a:sym typeface="Wingdings" pitchFamily="2" charset="2"/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Per ogni singolo obiettivo strategico vengono individuati:  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i fattori critici di successo;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i relativi indicatori;</a:t>
            </a:r>
          </a:p>
          <a:p>
            <a:pPr marL="355600" indent="-355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i risultati attesi.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Area strategica controlli (1/5)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3316" name="Rettangolo 4"/>
          <p:cNvSpPr>
            <a:spLocks noChangeArrowheads="1"/>
          </p:cNvSpPr>
          <p:nvPr/>
        </p:nvSpPr>
        <p:spPr bwMode="auto">
          <a:xfrm>
            <a:off x="848544" y="1059935"/>
            <a:ext cx="828092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tabLst>
                <a:tab pos="355600" algn="l"/>
                <a:tab pos="7267575" algn="l"/>
              </a:tabLst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L’obiettivo strategico che ispira e guida l’azione dell’Agenzia in tale area è volto a consolidare i risultati qualitativi raggiunti in continuità con le strategie attuate nel 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2012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e migliorare l’efficienza delle strutture e l’efficacia dissuasiva dei controlli.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7730851"/>
              </p:ext>
            </p:extLst>
          </p:nvPr>
        </p:nvGraphicFramePr>
        <p:xfrm>
          <a:off x="974557" y="2481566"/>
          <a:ext cx="8154907" cy="14514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18302"/>
                <a:gridCol w="2816702"/>
                <a:gridCol w="2619903"/>
              </a:tblGrid>
              <a:tr h="6061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Riscossioni complessive (€/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.)</a:t>
                      </a:r>
                    </a:p>
                  </a:txBody>
                  <a:tcPr marL="8973" marR="8973" marT="82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26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6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10,2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8971583"/>
              </p:ext>
            </p:extLst>
          </p:nvPr>
        </p:nvGraphicFramePr>
        <p:xfrm>
          <a:off x="974556" y="4221088"/>
          <a:ext cx="8191807" cy="1440209"/>
        </p:xfrm>
        <a:graphic>
          <a:graphicData uri="http://schemas.openxmlformats.org/drawingml/2006/table">
            <a:tbl>
              <a:tblPr/>
              <a:tblGrid>
                <a:gridCol w="2755426"/>
                <a:gridCol w="2904368"/>
                <a:gridCol w="2532013"/>
              </a:tblGrid>
              <a:tr h="672119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Imprese di grandi dimensioni</a:t>
                      </a:r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sottoposte a tutoraggio ai sensi dell’art. 27, commi 9-11, del decreto legge n. 185/2008</a:t>
                      </a:r>
                    </a:p>
                  </a:txBody>
                  <a:tcPr marL="8973" marR="8973" marT="82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9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7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3.200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controlli (2/5)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4340" name="Rettangolo 4"/>
          <p:cNvSpPr>
            <a:spLocks noChangeArrowheads="1"/>
          </p:cNvSpPr>
          <p:nvPr/>
        </p:nvSpPr>
        <p:spPr bwMode="auto">
          <a:xfrm>
            <a:off x="194337" y="620716"/>
            <a:ext cx="920948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 b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0001536"/>
              </p:ext>
            </p:extLst>
          </p:nvPr>
        </p:nvGraphicFramePr>
        <p:xfrm>
          <a:off x="852129" y="611092"/>
          <a:ext cx="8306577" cy="1678432"/>
        </p:xfrm>
        <a:graphic>
          <a:graphicData uri="http://schemas.openxmlformats.org/drawingml/2006/table">
            <a:tbl>
              <a:tblPr/>
              <a:tblGrid>
                <a:gridCol w="2703195"/>
                <a:gridCol w="2801691"/>
                <a:gridCol w="2801691"/>
              </a:tblGrid>
              <a:tr h="72008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complessivo di accertamenti ai fini II.DD., IVA, IRAP e Imposta di Registro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24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370.000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0391987"/>
              </p:ext>
            </p:extLst>
          </p:nvPr>
        </p:nvGraphicFramePr>
        <p:xfrm>
          <a:off x="838639" y="2505548"/>
          <a:ext cx="8290824" cy="1728192"/>
        </p:xfrm>
        <a:graphic>
          <a:graphicData uri="http://schemas.openxmlformats.org/drawingml/2006/table">
            <a:tbl>
              <a:tblPr/>
              <a:tblGrid>
                <a:gridCol w="2763608"/>
                <a:gridCol w="2763608"/>
                <a:gridCol w="2763608"/>
              </a:tblGrid>
              <a:tr h="71061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complessivo degli accertamenti 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37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8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  <a:endParaRPr lang="it-IT" sz="1600" b="1" kern="1200" dirty="0" smtClean="0">
                        <a:solidFill>
                          <a:srgbClr val="FF0000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  <a:endParaRPr lang="it-IT" sz="1600" b="1" kern="1200" dirty="0" smtClean="0">
                        <a:solidFill>
                          <a:srgbClr val="FF0000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3244507"/>
              </p:ext>
            </p:extLst>
          </p:nvPr>
        </p:nvGraphicFramePr>
        <p:xfrm>
          <a:off x="880589" y="4305748"/>
          <a:ext cx="8290824" cy="1728192"/>
        </p:xfrm>
        <a:graphic>
          <a:graphicData uri="http://schemas.openxmlformats.org/drawingml/2006/table">
            <a:tbl>
              <a:tblPr/>
              <a:tblGrid>
                <a:gridCol w="2763608"/>
                <a:gridCol w="2763608"/>
                <a:gridCol w="2763608"/>
              </a:tblGrid>
              <a:tr h="71061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Totale controlli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37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8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1.600.000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  <a:endParaRPr lang="it-IT" sz="1600" b="1" kern="1200" dirty="0" smtClean="0">
                        <a:solidFill>
                          <a:srgbClr val="FF0000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  <a:endParaRPr lang="it-IT" sz="1600" b="1" kern="1200" dirty="0" smtClean="0">
                        <a:solidFill>
                          <a:srgbClr val="FF0000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98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controlli (3/5)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5364" name="Rettangolo 4"/>
          <p:cNvSpPr>
            <a:spLocks noChangeArrowheads="1"/>
          </p:cNvSpPr>
          <p:nvPr/>
        </p:nvSpPr>
        <p:spPr bwMode="auto">
          <a:xfrm>
            <a:off x="309564" y="928691"/>
            <a:ext cx="9209485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endParaRPr lang="it-IT" sz="2000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9447083"/>
              </p:ext>
            </p:extLst>
          </p:nvPr>
        </p:nvGraphicFramePr>
        <p:xfrm>
          <a:off x="848545" y="335009"/>
          <a:ext cx="8280918" cy="1581823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750391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MID media/MID mediana (Accertamenti ai fini II.DD., IVA, IRAP) 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decremento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decremento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9948032"/>
              </p:ext>
            </p:extLst>
          </p:nvPr>
        </p:nvGraphicFramePr>
        <p:xfrm>
          <a:off x="830752" y="3356992"/>
          <a:ext cx="8298713" cy="1426769"/>
        </p:xfrm>
        <a:graphic>
          <a:graphicData uri="http://schemas.openxmlformats.org/drawingml/2006/table">
            <a:tbl>
              <a:tblPr/>
              <a:tblGrid>
                <a:gridCol w="2788221"/>
                <a:gridCol w="2755246"/>
                <a:gridCol w="2755246"/>
              </a:tblGrid>
              <a:tr h="707477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Riscossioni da accertamenti parziali automatizzati/n. accertamenti parziali automatizzati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96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2012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6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400 €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2354391"/>
              </p:ext>
            </p:extLst>
          </p:nvPr>
        </p:nvGraphicFramePr>
        <p:xfrm>
          <a:off x="848545" y="1844824"/>
          <a:ext cx="8280918" cy="1581823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750391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Indice di copertura della platea (n. accertamenti II.DD., IVA, IRAP/n. dichiarazioni)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2,3%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7832690"/>
              </p:ext>
            </p:extLst>
          </p:nvPr>
        </p:nvGraphicFramePr>
        <p:xfrm>
          <a:off x="848546" y="4869160"/>
          <a:ext cx="8280918" cy="1296120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498022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Riscossioni da controlli formali ex art. 36-ter/n. controlli formali ex art. 36-ter 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56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370 </a:t>
                      </a:r>
                      <a:r>
                        <a:rPr lang="it-IT" sz="1600" b="1" i="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€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controlli (4/5)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7662463"/>
              </p:ext>
            </p:extLst>
          </p:nvPr>
        </p:nvGraphicFramePr>
        <p:xfrm>
          <a:off x="848543" y="2542703"/>
          <a:ext cx="8280922" cy="1534369"/>
        </p:xfrm>
        <a:graphic>
          <a:graphicData uri="http://schemas.openxmlformats.org/drawingml/2006/table">
            <a:tbl>
              <a:tblPr/>
              <a:tblGrid>
                <a:gridCol w="2680688"/>
                <a:gridCol w="2893254"/>
                <a:gridCol w="2706980"/>
              </a:tblGrid>
              <a:tr h="72000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verifiche effettuate su unità immobiliari per mancata presentazione di atti di aggiornamento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115.000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460995"/>
              </p:ext>
            </p:extLst>
          </p:nvPr>
        </p:nvGraphicFramePr>
        <p:xfrm>
          <a:off x="848542" y="717989"/>
          <a:ext cx="8280921" cy="1558883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79208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verifiche effettuate sul classamento delle unità immobiliari urbane presenti nei documenti di aggiornamento presentati (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Docfa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)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800.000</a:t>
                      </a:r>
                      <a:endParaRPr lang="it-IT" sz="1600" b="1" i="0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1017916"/>
              </p:ext>
            </p:extLst>
          </p:nvPr>
        </p:nvGraphicFramePr>
        <p:xfrm>
          <a:off x="848545" y="4318389"/>
          <a:ext cx="8280918" cy="1558883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79208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servizi estimativi predisposti per gli accertamenti ai fini dell’imposta di Registro e dell’IVA e alle connesse agevolazioni fiscali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14.135</a:t>
                      </a:r>
                      <a:endParaRPr lang="it-IT" sz="1600" b="1" i="0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costante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controlli (5/5)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48544" y="1084877"/>
            <a:ext cx="82809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it-IT" dirty="0">
                <a:solidFill>
                  <a:schemeClr val="accent2"/>
                </a:solidFill>
                <a:sym typeface="Wingdings" pitchFamily="2" charset="2"/>
              </a:rPr>
              <a:t>Saranno sviluppati gli aspetti qualitativi nella gestione del contenzioso tributario attraverso il tempestivo esame delle istanze di </a:t>
            </a:r>
            <a:r>
              <a:rPr lang="it-IT" dirty="0" smtClean="0">
                <a:solidFill>
                  <a:schemeClr val="accent2"/>
                </a:solidFill>
                <a:sym typeface="Wingdings" pitchFamily="2" charset="2"/>
              </a:rPr>
              <a:t>mediazione e l’indice di vittoria numerico</a:t>
            </a:r>
            <a:endParaRPr 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6712700"/>
              </p:ext>
            </p:extLst>
          </p:nvPr>
        </p:nvGraphicFramePr>
        <p:xfrm>
          <a:off x="848542" y="2518189"/>
          <a:ext cx="8280921" cy="1558883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79208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4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istanze di mediazione esaminate nei termini, ovvero entro 90 giorni dalla proposizione, rispetto al numero delle istanze presentate dal 3/10 dell’anno precedente al 2/10 dell’anno corrente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93%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95%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0235738"/>
              </p:ext>
            </p:extLst>
          </p:nvPr>
        </p:nvGraphicFramePr>
        <p:xfrm>
          <a:off x="848545" y="4462402"/>
          <a:ext cx="8280918" cy="1198846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432048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Indice di vittoria numerico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2014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59%</a:t>
                      </a:r>
                      <a:endParaRPr lang="it-IT" sz="1600" b="1" i="0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39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5124</TotalTime>
  <Words>1228</Words>
  <Application>Microsoft Office PowerPoint</Application>
  <PresentationFormat>A4 (21x29,7 cm)</PresentationFormat>
  <Paragraphs>281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Agenzia delle Entrate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Agenzia delle Entrate</dc:creator>
  <cp:lastModifiedBy>Giovanna</cp:lastModifiedBy>
  <cp:revision>394</cp:revision>
  <dcterms:created xsi:type="dcterms:W3CDTF">2009-02-05T12:48:55Z</dcterms:created>
  <dcterms:modified xsi:type="dcterms:W3CDTF">2013-07-01T13:05:07Z</dcterms:modified>
</cp:coreProperties>
</file>