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5" r:id="rId2"/>
    <p:sldId id="296" r:id="rId3"/>
    <p:sldId id="321" r:id="rId4"/>
    <p:sldId id="299" r:id="rId5"/>
    <p:sldId id="300" r:id="rId6"/>
    <p:sldId id="324" r:id="rId7"/>
    <p:sldId id="313" r:id="rId8"/>
    <p:sldId id="314" r:id="rId9"/>
    <p:sldId id="325" r:id="rId10"/>
    <p:sldId id="301" r:id="rId11"/>
    <p:sldId id="316" r:id="rId12"/>
    <p:sldId id="328" r:id="rId13"/>
    <p:sldId id="327" r:id="rId14"/>
    <p:sldId id="318" r:id="rId15"/>
    <p:sldId id="331" r:id="rId16"/>
    <p:sldId id="329" r:id="rId17"/>
    <p:sldId id="330" r:id="rId18"/>
  </p:sldIdLst>
  <p:sldSz cx="9906000" cy="6858000" type="A4"/>
  <p:notesSz cx="6797675" cy="987266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99"/>
    <a:srgbClr val="000099"/>
    <a:srgbClr val="FF9900"/>
    <a:srgbClr val="0000CC"/>
    <a:srgbClr val="3366FF"/>
    <a:srgbClr val="CDD1D0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521" autoAdjust="0"/>
    <p:restoredTop sz="94628" autoAdjust="0"/>
  </p:normalViewPr>
  <p:slideViewPr>
    <p:cSldViewPr>
      <p:cViewPr>
        <p:scale>
          <a:sx n="118" d="100"/>
          <a:sy n="118" d="100"/>
        </p:scale>
        <p:origin x="-78" y="-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842" y="-90"/>
      </p:cViewPr>
      <p:guideLst>
        <p:guide orient="horz" pos="3110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098" y="0"/>
            <a:ext cx="2944958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6899"/>
            <a:ext cx="2944958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098" y="9376899"/>
            <a:ext cx="2944958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D4F31C-69B9-4B68-81C9-4E6EA174B2B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439693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098" y="0"/>
            <a:ext cx="2944958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3900" y="739775"/>
            <a:ext cx="534987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06" y="4689239"/>
            <a:ext cx="5438464" cy="444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6899"/>
            <a:ext cx="2944958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098" y="9376899"/>
            <a:ext cx="2944958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22AEEEB-99EE-4C01-8D7E-3A3A7F2DB56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228511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23900" y="739775"/>
            <a:ext cx="5349875" cy="3703638"/>
          </a:xfrm>
          <a:ln/>
        </p:spPr>
      </p:sp>
      <p:sp>
        <p:nvSpPr>
          <p:cNvPr id="8194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489114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605175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350838" y="6308725"/>
            <a:ext cx="3898768" cy="0"/>
          </a:xfrm>
          <a:prstGeom prst="line">
            <a:avLst/>
          </a:prstGeom>
          <a:noFill/>
          <a:ln w="25400">
            <a:solidFill>
              <a:srgbClr val="E3600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6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2216" y="6092828"/>
            <a:ext cx="1559852" cy="576263"/>
          </a:xfrm>
          <a:prstGeom prst="rect">
            <a:avLst/>
          </a:prstGeom>
          <a:solidFill>
            <a:srgbClr val="CDD1D0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5654677" y="6597650"/>
            <a:ext cx="3898768" cy="0"/>
          </a:xfrm>
          <a:prstGeom prst="line">
            <a:avLst/>
          </a:prstGeom>
          <a:noFill/>
          <a:ln w="25400">
            <a:solidFill>
              <a:srgbClr val="073C6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8" name="Picture 13" descr="logo trasp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85471" y="1773241"/>
            <a:ext cx="5520531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27384"/>
            <a:ext cx="9906000" cy="1143000"/>
          </a:xfrm>
          <a:prstGeom prst="rect">
            <a:avLst/>
          </a:prstGeom>
          <a:solidFill>
            <a:srgbClr val="003399"/>
          </a:solidFill>
        </p:spPr>
        <p:txBody>
          <a:bodyPr/>
          <a:lstStyle>
            <a:lvl1pPr>
              <a:defRPr lang="it-IT" sz="2400" b="1" baseline="0" dirty="0">
                <a:solidFill>
                  <a:srgbClr val="FF7B00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350838" y="6308725"/>
            <a:ext cx="3898768" cy="0"/>
          </a:xfrm>
          <a:prstGeom prst="line">
            <a:avLst/>
          </a:prstGeom>
          <a:noFill/>
          <a:ln w="25400">
            <a:solidFill>
              <a:srgbClr val="E3600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1028" name="Picture 10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2216" y="6092828"/>
            <a:ext cx="1559852" cy="576263"/>
          </a:xfrm>
          <a:prstGeom prst="rect">
            <a:avLst/>
          </a:prstGeom>
          <a:solidFill>
            <a:srgbClr val="CDD1D0"/>
          </a:solidFill>
          <a:ln w="9525">
            <a:noFill/>
            <a:miter lim="800000"/>
            <a:headEnd/>
            <a:tailEnd/>
          </a:ln>
        </p:spPr>
      </p:pic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5654677" y="6597650"/>
            <a:ext cx="3898768" cy="0"/>
          </a:xfrm>
          <a:prstGeom prst="line">
            <a:avLst/>
          </a:prstGeom>
          <a:noFill/>
          <a:ln w="25400">
            <a:solidFill>
              <a:srgbClr val="073C6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4328716" y="6524625"/>
            <a:ext cx="109206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0EF83135-EF09-4FF3-8BFB-A6730CD0E471}" type="slidenum">
              <a:rPr lang="it-IT" sz="1000">
                <a:solidFill>
                  <a:srgbClr val="1E3D5C"/>
                </a:solidFill>
                <a:latin typeface="Verdana" pitchFamily="34" charset="0"/>
              </a:rPr>
              <a:pPr algn="ctr">
                <a:defRPr/>
              </a:pPr>
              <a:t>‹N›</a:t>
            </a:fld>
            <a:endParaRPr lang="it-IT" sz="1000" dirty="0">
              <a:solidFill>
                <a:srgbClr val="1E3D5C"/>
              </a:solidFill>
              <a:latin typeface="Verdana" pitchFamily="34" charset="0"/>
            </a:endParaRPr>
          </a:p>
        </p:txBody>
      </p:sp>
      <p:pic>
        <p:nvPicPr>
          <p:cNvPr id="2" name="Picture 13" descr="logo trasp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85471" y="1773241"/>
            <a:ext cx="5520531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egnaposto piè di pagina 7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06506" y="1556794"/>
            <a:ext cx="8915400" cy="452596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  <a:defRPr/>
            </a:pPr>
            <a:endParaRPr lang="it-IT" dirty="0" smtClean="0"/>
          </a:p>
          <a:p>
            <a:pPr algn="ctr" eaLnBrk="1" hangingPunct="1">
              <a:buFontTx/>
              <a:buNone/>
              <a:defRPr/>
            </a:pPr>
            <a:endParaRPr lang="it-IT" dirty="0" smtClean="0"/>
          </a:p>
          <a:p>
            <a:pPr algn="ctr" eaLnBrk="1" hangingPunct="1">
              <a:buFontTx/>
              <a:buNone/>
              <a:defRPr/>
            </a:pPr>
            <a:endParaRPr lang="it-IT" dirty="0" smtClean="0"/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PIANO DELL’AGENZIA 2013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it-IT" i="1" dirty="0" smtClean="0"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endParaRPr lang="it-IT" sz="4000" dirty="0" smtClean="0">
              <a:cs typeface="Times New Roman" pitchFamily="18" charset="0"/>
            </a:endParaRPr>
          </a:p>
          <a:p>
            <a:pPr algn="ctr">
              <a:buFontTx/>
              <a:buNone/>
              <a:defRPr/>
            </a:pPr>
            <a:r>
              <a:rPr lang="it-IT" sz="2000" i="1" dirty="0" smtClean="0">
                <a:solidFill>
                  <a:srgbClr val="FF6600"/>
                </a:solidFill>
              </a:rPr>
              <a:t>Roma, 27 giugno 2013</a:t>
            </a:r>
          </a:p>
          <a:p>
            <a:pPr algn="ctr" eaLnBrk="1" hangingPunct="1">
              <a:buFontTx/>
              <a:buNone/>
              <a:defRPr/>
            </a:pPr>
            <a:endParaRPr lang="it-IT" dirty="0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pic>
        <p:nvPicPr>
          <p:cNvPr id="7172" name="Immagine 5" descr="logo Agenzia.t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02000" y="857250"/>
            <a:ext cx="33020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Area strategica </a:t>
            </a:r>
            <a:r>
              <a:rPr lang="it-IT" sz="2800" b="1" kern="1200" dirty="0" smtClean="0">
                <a:solidFill>
                  <a:srgbClr val="FFC000"/>
                </a:solidFill>
              </a:rPr>
              <a:t>servizi - sez. Entrate (1/5)</a:t>
            </a:r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848544" y="692696"/>
            <a:ext cx="8280920" cy="219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defRPr/>
            </a:pPr>
            <a:r>
              <a:rPr lang="it-IT" sz="2000" dirty="0">
                <a:solidFill>
                  <a:schemeClr val="accent2"/>
                </a:solidFill>
                <a:latin typeface="+mn-lt"/>
                <a:sym typeface="Wingdings" pitchFamily="2" charset="2"/>
              </a:rPr>
              <a:t>L’Agenzia continuerà a rivolgere particolare attenzione al miglioramento dei servizi da erogare ai contribuenti e alla collettività, per facilitare quanto più possibile gli adempimenti richiesti. </a:t>
            </a:r>
          </a:p>
          <a:p>
            <a:pPr algn="just">
              <a:lnSpc>
                <a:spcPct val="114000"/>
              </a:lnSpc>
              <a:defRPr/>
            </a:pPr>
            <a:r>
              <a:rPr lang="it-IT" sz="2000" dirty="0">
                <a:solidFill>
                  <a:schemeClr val="accent2"/>
                </a:solidFill>
                <a:latin typeface="+mn-lt"/>
                <a:sym typeface="Wingdings" pitchFamily="2" charset="2"/>
              </a:rPr>
              <a:t>In tale ottica si renderà sempre più agevole e diretto l’assolvimento degli obblighi tributari attraverso una progressiva e costante semplificazione degli adempimenti stessi.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9434244"/>
              </p:ext>
            </p:extLst>
          </p:nvPr>
        </p:nvGraphicFramePr>
        <p:xfrm>
          <a:off x="848545" y="2996952"/>
          <a:ext cx="8280918" cy="2868911"/>
        </p:xfrm>
        <a:graphic>
          <a:graphicData uri="http://schemas.openxmlformats.org/drawingml/2006/table">
            <a:tbl>
              <a:tblPr/>
              <a:tblGrid>
                <a:gridCol w="2760306"/>
                <a:gridCol w="2760306"/>
                <a:gridCol w="2760306"/>
              </a:tblGrid>
              <a:tr h="563983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Numero di risposte telefoniche fornite dai CAM e dai mini call center</a:t>
                      </a:r>
                    </a:p>
                  </a:txBody>
                  <a:tcPr marL="8973" marR="8973" marT="82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212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  <a:endParaRPr lang="it-IT" dirty="0"/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84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1.900.000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224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it-IT" sz="1600" i="1" kern="120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Numero di risposte fornite in forma scritta (sms,</a:t>
                      </a:r>
                      <a:r>
                        <a:rPr lang="it-IT" sz="1600" i="1" kern="1200" baseline="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 web-mail)</a:t>
                      </a: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 dai CAM e dai mini call center</a:t>
                      </a:r>
                    </a:p>
                    <a:p>
                      <a:pPr marL="0" algn="ctr" defTabSz="914400" rtl="0" eaLnBrk="1" fontAlgn="ctr" latinLnBrk="0" hangingPunct="1"/>
                      <a:endParaRPr lang="it-IT" sz="1600" i="1" kern="120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8973" marR="8973" marT="82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88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31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80.000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incremento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incremento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Area strategica servizi - sez. Entrate </a:t>
            </a:r>
            <a:r>
              <a:rPr lang="it-IT" sz="2800" b="1" kern="1200" dirty="0" smtClean="0">
                <a:solidFill>
                  <a:srgbClr val="FFC000"/>
                </a:solidFill>
              </a:rPr>
              <a:t>(2/5)</a:t>
            </a: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848544" y="1260873"/>
            <a:ext cx="828092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tabLst>
                <a:tab pos="571500" algn="l"/>
              </a:tabLst>
              <a:defRPr/>
            </a:pPr>
            <a:r>
              <a:rPr lang="it-IT" sz="2000" dirty="0">
                <a:solidFill>
                  <a:schemeClr val="accent2"/>
                </a:solidFill>
                <a:latin typeface="+mn-lt"/>
                <a:sym typeface="Wingdings" pitchFamily="2" charset="2"/>
              </a:rPr>
              <a:t>L’attività di gestione delle dichiarazioni, vuole garantire da un lato il tempestivo recupero delle imposte non versate e, dall’altro, un’efficiente e tempestiva erogazione dei rimborsi spettante ai contribuenti.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12189734"/>
              </p:ext>
            </p:extLst>
          </p:nvPr>
        </p:nvGraphicFramePr>
        <p:xfrm>
          <a:off x="848546" y="2564904"/>
          <a:ext cx="8280918" cy="1440159"/>
        </p:xfrm>
        <a:graphic>
          <a:graphicData uri="http://schemas.openxmlformats.org/drawingml/2006/table">
            <a:tbl>
              <a:tblPr/>
              <a:tblGrid>
                <a:gridCol w="2760306"/>
                <a:gridCol w="2760306"/>
                <a:gridCol w="2760306"/>
              </a:tblGrid>
              <a:tr h="569568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Mantenimento della percentuale delle comunicazioni di irregolarità annullate</a:t>
                      </a: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433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2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96824831"/>
              </p:ext>
            </p:extLst>
          </p:nvPr>
        </p:nvGraphicFramePr>
        <p:xfrm>
          <a:off x="848545" y="4293095"/>
          <a:ext cx="8280918" cy="1605141"/>
        </p:xfrm>
        <a:graphic>
          <a:graphicData uri="http://schemas.openxmlformats.org/drawingml/2006/table">
            <a:tbl>
              <a:tblPr/>
              <a:tblGrid>
                <a:gridCol w="2760306"/>
                <a:gridCol w="2760306"/>
                <a:gridCol w="2760306"/>
              </a:tblGrid>
              <a:tr h="576064"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Controlli preventivi di qualità sulle comunicazioni di irregolarità i</a:t>
                      </a: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</a:rPr>
                        <a:t>nviate ai sensi dell’art. 36-bis del D.P.R. n. 600/73 e 54-bis del D.P.R. n. 633/72</a:t>
                      </a:r>
                    </a:p>
                    <a:p>
                      <a:pPr marL="0" algn="ctr" defTabSz="914400" rtl="0" eaLnBrk="1" fontAlgn="ctr" latinLnBrk="0" hangingPunct="1"/>
                      <a:endParaRPr lang="it-IT" sz="1600" i="1" kern="120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931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78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1.000.000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Area strategica servizi - sez. Entrate </a:t>
            </a:r>
            <a:r>
              <a:rPr lang="it-IT" sz="2800" b="1" kern="1200" dirty="0" smtClean="0">
                <a:solidFill>
                  <a:srgbClr val="FFC000"/>
                </a:solidFill>
              </a:rPr>
              <a:t>(3/5</a:t>
            </a:r>
            <a:r>
              <a:rPr lang="it-IT" sz="2800" b="1" kern="1200" dirty="0">
                <a:solidFill>
                  <a:srgbClr val="FFC000"/>
                </a:solidFill>
              </a:rPr>
              <a:t>)</a:t>
            </a:r>
            <a:endParaRPr lang="it-IT" sz="2800" dirty="0"/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848545" y="908051"/>
            <a:ext cx="8280920" cy="35301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1200"/>
              </a:spcAft>
              <a:defRPr/>
            </a:pPr>
            <a:r>
              <a:rPr lang="it-IT" sz="2000" dirty="0">
                <a:solidFill>
                  <a:schemeClr val="accent2"/>
                </a:solidFill>
                <a:latin typeface="+mn-lt"/>
                <a:sym typeface="Wingdings" pitchFamily="2" charset="2"/>
              </a:rPr>
              <a:t>Saranno effettuate rilevazioni dell’indice di soddisfazione sui seguenti servizi fruibili via internet:</a:t>
            </a:r>
          </a:p>
          <a:p>
            <a:pPr marL="90488" lvl="0"/>
            <a:r>
              <a:rPr lang="it-IT" sz="2000" dirty="0">
                <a:solidFill>
                  <a:schemeClr val="accent2"/>
                </a:solidFill>
                <a:latin typeface="+mn-lt"/>
                <a:sym typeface="Wingdings" pitchFamily="2" charset="2"/>
              </a:rPr>
              <a:t>-  </a:t>
            </a:r>
            <a:r>
              <a:rPr lang="it-IT" sz="2000" dirty="0" smtClean="0">
                <a:solidFill>
                  <a:schemeClr val="accent2"/>
                </a:solidFill>
                <a:latin typeface="+mn-lt"/>
              </a:rPr>
              <a:t>assistenza </a:t>
            </a:r>
            <a:r>
              <a:rPr lang="it-IT" sz="2000" dirty="0">
                <a:solidFill>
                  <a:schemeClr val="accent2"/>
                </a:solidFill>
                <a:latin typeface="+mn-lt"/>
              </a:rPr>
              <a:t>tramite </a:t>
            </a:r>
            <a:r>
              <a:rPr lang="it-IT" sz="2000" dirty="0" err="1">
                <a:solidFill>
                  <a:schemeClr val="accent2"/>
                </a:solidFill>
                <a:latin typeface="+mn-lt"/>
              </a:rPr>
              <a:t>Civis</a:t>
            </a:r>
            <a:r>
              <a:rPr lang="it-IT" sz="2000" dirty="0">
                <a:solidFill>
                  <a:schemeClr val="accent2"/>
                </a:solidFill>
                <a:latin typeface="+mn-lt"/>
              </a:rPr>
              <a:t> sulle comunicazioni di </a:t>
            </a:r>
            <a:r>
              <a:rPr lang="it-IT" sz="2000" dirty="0" smtClean="0">
                <a:solidFill>
                  <a:srgbClr val="003399"/>
                </a:solidFill>
                <a:latin typeface="+mn-lt"/>
              </a:rPr>
              <a:t>irregolarità</a:t>
            </a:r>
            <a:r>
              <a:rPr lang="it-IT" sz="2000" dirty="0" smtClean="0">
                <a:solidFill>
                  <a:srgbClr val="003399"/>
                </a:solidFill>
                <a:latin typeface="+mn-lt"/>
                <a:sym typeface="Wingdings" pitchFamily="2" charset="2"/>
              </a:rPr>
              <a:t>;</a:t>
            </a:r>
            <a:endParaRPr lang="it-IT" sz="2000" dirty="0">
              <a:solidFill>
                <a:srgbClr val="003399"/>
              </a:solidFill>
              <a:latin typeface="+mn-lt"/>
              <a:sym typeface="Wingdings" pitchFamily="2" charset="2"/>
            </a:endParaRPr>
          </a:p>
          <a:p>
            <a:pPr marL="355600" indent="-266700">
              <a:lnSpc>
                <a:spcPct val="114000"/>
              </a:lnSpc>
              <a:spcAft>
                <a:spcPts val="600"/>
              </a:spcAft>
              <a:defRPr/>
            </a:pPr>
            <a:r>
              <a:rPr lang="it-IT" sz="2000" dirty="0">
                <a:solidFill>
                  <a:schemeClr val="accent2"/>
                </a:solidFill>
                <a:latin typeface="+mn-lt"/>
                <a:sym typeface="Wingdings" pitchFamily="2" charset="2"/>
              </a:rPr>
              <a:t>-  </a:t>
            </a:r>
            <a:r>
              <a:rPr lang="it-IT" sz="2000" dirty="0" smtClean="0">
                <a:solidFill>
                  <a:schemeClr val="accent2"/>
                </a:solidFill>
                <a:latin typeface="+mn-lt"/>
              </a:rPr>
              <a:t>assistenza </a:t>
            </a:r>
            <a:r>
              <a:rPr lang="it-IT" sz="2000" dirty="0">
                <a:solidFill>
                  <a:schemeClr val="accent2"/>
                </a:solidFill>
                <a:latin typeface="+mn-lt"/>
              </a:rPr>
              <a:t>tramite </a:t>
            </a:r>
            <a:r>
              <a:rPr lang="it-IT" sz="2000" dirty="0" err="1">
                <a:solidFill>
                  <a:schemeClr val="accent2"/>
                </a:solidFill>
                <a:latin typeface="+mn-lt"/>
              </a:rPr>
              <a:t>Civis</a:t>
            </a:r>
            <a:r>
              <a:rPr lang="it-IT" sz="2000" dirty="0">
                <a:solidFill>
                  <a:schemeClr val="accent2"/>
                </a:solidFill>
                <a:latin typeface="+mn-lt"/>
              </a:rPr>
              <a:t> sulle cartelle di </a:t>
            </a:r>
            <a:r>
              <a:rPr lang="it-IT" sz="2000" dirty="0" smtClean="0">
                <a:solidFill>
                  <a:schemeClr val="accent2"/>
                </a:solidFill>
                <a:latin typeface="+mn-lt"/>
              </a:rPr>
              <a:t>pagamento.</a:t>
            </a:r>
            <a:endParaRPr lang="it-IT" sz="2000" dirty="0">
              <a:solidFill>
                <a:schemeClr val="accent2"/>
              </a:solidFill>
              <a:latin typeface="+mn-lt"/>
            </a:endParaRPr>
          </a:p>
          <a:p>
            <a:pPr algn="just"/>
            <a:r>
              <a:rPr lang="it-IT" sz="2000" dirty="0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Entro </a:t>
            </a:r>
            <a:r>
              <a:rPr lang="it-IT" sz="2000" dirty="0">
                <a:solidFill>
                  <a:schemeClr val="accent2"/>
                </a:solidFill>
                <a:latin typeface="+mn-lt"/>
                <a:sym typeface="Wingdings" pitchFamily="2" charset="2"/>
              </a:rPr>
              <a:t>l’anno </a:t>
            </a:r>
            <a:r>
              <a:rPr lang="it-IT" sz="2000" dirty="0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sarà effettuata l’indagine di </a:t>
            </a:r>
            <a:r>
              <a:rPr lang="it-IT" sz="2000" i="1" dirty="0" err="1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customer</a:t>
            </a:r>
            <a:r>
              <a:rPr lang="it-IT" sz="2000" i="1" dirty="0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 </a:t>
            </a:r>
            <a:r>
              <a:rPr lang="it-IT" sz="2000" i="1" dirty="0" err="1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satisfaction</a:t>
            </a:r>
            <a:r>
              <a:rPr lang="it-IT" sz="2000" i="1" dirty="0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 </a:t>
            </a:r>
            <a:r>
              <a:rPr lang="it-IT" sz="2000" dirty="0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sul servizio </a:t>
            </a:r>
            <a:r>
              <a:rPr lang="it-IT" sz="2000" dirty="0">
                <a:solidFill>
                  <a:schemeClr val="accent2"/>
                </a:solidFill>
                <a:latin typeface="+mn-lt"/>
                <a:sym typeface="Wingdings" pitchFamily="2" charset="2"/>
              </a:rPr>
              <a:t>di assistenza </a:t>
            </a:r>
            <a:r>
              <a:rPr lang="it-IT" sz="2000" dirty="0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telefonica fornito </a:t>
            </a:r>
            <a:r>
              <a:rPr lang="it-IT" sz="2000" dirty="0" smtClean="0">
                <a:solidFill>
                  <a:schemeClr val="accent2"/>
                </a:solidFill>
                <a:sym typeface="Wingdings" pitchFamily="2" charset="2"/>
              </a:rPr>
              <a:t>dai CAM e </a:t>
            </a: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dai mini </a:t>
            </a:r>
            <a:r>
              <a:rPr lang="it-IT" sz="2000" i="1" dirty="0">
                <a:solidFill>
                  <a:schemeClr val="accent2"/>
                </a:solidFill>
                <a:sym typeface="Wingdings" pitchFamily="2" charset="2"/>
              </a:rPr>
              <a:t>call center</a:t>
            </a:r>
            <a:r>
              <a:rPr lang="it-IT" sz="2000" dirty="0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, </a:t>
            </a:r>
            <a:r>
              <a:rPr lang="it-IT" sz="2000" dirty="0">
                <a:solidFill>
                  <a:schemeClr val="accent2"/>
                </a:solidFill>
                <a:latin typeface="+mn-lt"/>
                <a:sym typeface="Wingdings" pitchFamily="2" charset="2"/>
              </a:rPr>
              <a:t>inoltre, </a:t>
            </a:r>
            <a:r>
              <a:rPr lang="it-IT" sz="2000" dirty="0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verrà fornita una relazione sulle </a:t>
            </a:r>
            <a:r>
              <a:rPr lang="it-IT" sz="2000" dirty="0">
                <a:solidFill>
                  <a:schemeClr val="accent2"/>
                </a:solidFill>
                <a:latin typeface="+mn-lt"/>
              </a:rPr>
              <a:t>azioni </a:t>
            </a:r>
            <a:r>
              <a:rPr lang="it-IT" sz="2000" dirty="0">
                <a:solidFill>
                  <a:srgbClr val="003399"/>
                </a:solidFill>
              </a:rPr>
              <a:t>di miglioramento </a:t>
            </a:r>
            <a:r>
              <a:rPr lang="it-IT" sz="2000" dirty="0" smtClean="0">
                <a:solidFill>
                  <a:srgbClr val="003399"/>
                </a:solidFill>
              </a:rPr>
              <a:t>realizzate in </a:t>
            </a:r>
            <a:r>
              <a:rPr lang="it-IT" sz="2000" dirty="0">
                <a:solidFill>
                  <a:srgbClr val="003399"/>
                </a:solidFill>
              </a:rPr>
              <a:t>esito alle </a:t>
            </a:r>
            <a:r>
              <a:rPr lang="it-IT" sz="2000" i="1" dirty="0" err="1">
                <a:solidFill>
                  <a:srgbClr val="003399"/>
                </a:solidFill>
              </a:rPr>
              <a:t>customer</a:t>
            </a:r>
            <a:r>
              <a:rPr lang="it-IT" sz="2000" i="1" dirty="0">
                <a:solidFill>
                  <a:srgbClr val="003399"/>
                </a:solidFill>
              </a:rPr>
              <a:t> </a:t>
            </a:r>
            <a:r>
              <a:rPr lang="it-IT" sz="2000" i="1" dirty="0" err="1">
                <a:solidFill>
                  <a:srgbClr val="003399"/>
                </a:solidFill>
              </a:rPr>
              <a:t>satisfaction</a:t>
            </a:r>
            <a:r>
              <a:rPr lang="it-IT" sz="2000" dirty="0">
                <a:solidFill>
                  <a:srgbClr val="003399"/>
                </a:solidFill>
              </a:rPr>
              <a:t> previste nella Convenzione </a:t>
            </a:r>
            <a:r>
              <a:rPr lang="it-IT" sz="2000" dirty="0" smtClean="0">
                <a:solidFill>
                  <a:srgbClr val="003399"/>
                </a:solidFill>
              </a:rPr>
              <a:t>2012-2014 sui </a:t>
            </a:r>
            <a:r>
              <a:rPr lang="it-IT" sz="2000" dirty="0">
                <a:solidFill>
                  <a:srgbClr val="003399"/>
                </a:solidFill>
              </a:rPr>
              <a:t>seguenti servizi fruibili via </a:t>
            </a:r>
            <a:r>
              <a:rPr lang="it-IT" sz="2000" dirty="0" smtClean="0">
                <a:solidFill>
                  <a:srgbClr val="003399"/>
                </a:solidFill>
              </a:rPr>
              <a:t>internet: compilazione </a:t>
            </a:r>
            <a:r>
              <a:rPr lang="it-IT" sz="2000" dirty="0">
                <a:solidFill>
                  <a:srgbClr val="003399"/>
                </a:solidFill>
              </a:rPr>
              <a:t>di dichiarazioni </a:t>
            </a:r>
            <a:r>
              <a:rPr lang="it-IT" sz="2000" i="1" dirty="0">
                <a:solidFill>
                  <a:srgbClr val="003399"/>
                </a:solidFill>
              </a:rPr>
              <a:t>on </a:t>
            </a:r>
            <a:r>
              <a:rPr lang="it-IT" sz="2000" i="1" dirty="0" smtClean="0">
                <a:solidFill>
                  <a:srgbClr val="003399"/>
                </a:solidFill>
              </a:rPr>
              <a:t>line</a:t>
            </a:r>
            <a:r>
              <a:rPr lang="it-IT" sz="2000" dirty="0" smtClean="0">
                <a:solidFill>
                  <a:srgbClr val="003399"/>
                </a:solidFill>
              </a:rPr>
              <a:t>; pagamento </a:t>
            </a:r>
            <a:r>
              <a:rPr lang="it-IT" sz="2000" dirty="0">
                <a:solidFill>
                  <a:srgbClr val="003399"/>
                </a:solidFill>
              </a:rPr>
              <a:t>F24 </a:t>
            </a:r>
            <a:r>
              <a:rPr lang="it-IT" sz="2000" dirty="0" smtClean="0">
                <a:solidFill>
                  <a:srgbClr val="003399"/>
                </a:solidFill>
              </a:rPr>
              <a:t>telematico</a:t>
            </a:r>
            <a:r>
              <a:rPr lang="it-IT" sz="2000" dirty="0">
                <a:solidFill>
                  <a:srgbClr val="003399"/>
                </a:solidFill>
              </a:rPr>
              <a:t>; locazioni </a:t>
            </a:r>
            <a:r>
              <a:rPr lang="it-IT" sz="2000" i="1" dirty="0">
                <a:solidFill>
                  <a:srgbClr val="003399"/>
                </a:solidFill>
              </a:rPr>
              <a:t>Web.</a:t>
            </a:r>
            <a:endParaRPr lang="it-IT" sz="2000" i="1" dirty="0">
              <a:solidFill>
                <a:srgbClr val="003399"/>
              </a:solidFill>
              <a:sym typeface="Wingdings" pitchFamily="2" charset="2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15722356"/>
              </p:ext>
            </p:extLst>
          </p:nvPr>
        </p:nvGraphicFramePr>
        <p:xfrm>
          <a:off x="848545" y="4674927"/>
          <a:ext cx="8280918" cy="1346361"/>
        </p:xfrm>
        <a:graphic>
          <a:graphicData uri="http://schemas.openxmlformats.org/drawingml/2006/table">
            <a:tbl>
              <a:tblPr/>
              <a:tblGrid>
                <a:gridCol w="2760306"/>
                <a:gridCol w="2760306"/>
                <a:gridCol w="2760306"/>
              </a:tblGrid>
              <a:tr h="504552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Percentuale istanze pervenute tramite </a:t>
                      </a:r>
                      <a:r>
                        <a:rPr lang="it-IT" sz="1600" i="1" kern="1200" dirty="0" err="1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Civis</a:t>
                      </a: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 lavorate entro 8 giorni</a:t>
                      </a: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65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22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90%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1934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Area strategica servizi - sez. Entrate </a:t>
            </a:r>
            <a:r>
              <a:rPr lang="it-IT" sz="2800" b="1" kern="1200" dirty="0" smtClean="0">
                <a:solidFill>
                  <a:srgbClr val="FFC000"/>
                </a:solidFill>
              </a:rPr>
              <a:t>(4/5</a:t>
            </a:r>
            <a:r>
              <a:rPr lang="it-IT" sz="2800" b="1" kern="1200" dirty="0">
                <a:solidFill>
                  <a:srgbClr val="FFC000"/>
                </a:solidFill>
              </a:rPr>
              <a:t>)</a:t>
            </a:r>
            <a:endParaRPr lang="it-IT" sz="2800" dirty="0"/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848544" y="733287"/>
            <a:ext cx="8280920" cy="794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lnSpc>
                <a:spcPct val="114000"/>
              </a:lnSpc>
              <a:defRPr/>
            </a:pPr>
            <a:r>
              <a:rPr lang="it-IT" sz="2000" dirty="0">
                <a:solidFill>
                  <a:schemeClr val="accent2"/>
                </a:solidFill>
                <a:latin typeface="+mn-lt"/>
                <a:sym typeface="Wingdings" pitchFamily="2" charset="2"/>
              </a:rPr>
              <a:t>Una particolare attenzione sarà rivolta alla vigilanza sugli </a:t>
            </a:r>
            <a:r>
              <a:rPr lang="it-IT" sz="2000" dirty="0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intermediari </a:t>
            </a:r>
            <a:r>
              <a:rPr lang="it-IT" sz="2000" dirty="0" err="1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Entratel</a:t>
            </a:r>
            <a:r>
              <a:rPr lang="it-IT" sz="2000" dirty="0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.</a:t>
            </a:r>
            <a:endParaRPr lang="it-IT" sz="2000" dirty="0">
              <a:solidFill>
                <a:schemeClr val="accent2"/>
              </a:solidFill>
              <a:latin typeface="+mn-lt"/>
              <a:sym typeface="Wingdings" pitchFamily="2" charset="2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49756584"/>
              </p:ext>
            </p:extLst>
          </p:nvPr>
        </p:nvGraphicFramePr>
        <p:xfrm>
          <a:off x="848544" y="1268760"/>
          <a:ext cx="8280920" cy="1512689"/>
        </p:xfrm>
        <a:graphic>
          <a:graphicData uri="http://schemas.openxmlformats.org/drawingml/2006/table">
            <a:tbl>
              <a:tblPr/>
              <a:tblGrid>
                <a:gridCol w="2400552"/>
                <a:gridCol w="2979996"/>
                <a:gridCol w="2900372"/>
              </a:tblGrid>
              <a:tr h="669600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Numero di interventi effettuati nei confronti degli intermediari </a:t>
                      </a:r>
                      <a:r>
                        <a:rPr lang="it-IT" sz="1600" i="1" kern="1200" dirty="0" err="1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Entratel</a:t>
                      </a:r>
                      <a:endParaRPr lang="it-IT" sz="1600" i="1" kern="120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47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33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1.750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848544" y="2780928"/>
            <a:ext cx="8326547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defRPr/>
            </a:pPr>
            <a:r>
              <a:rPr lang="it-IT" sz="2000" dirty="0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L’Agenzia continuerà il presidio delle attività di interpello, garantendo una tempestiva risposta a tutte le istanze di interpello pervenute.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  <a:defRPr/>
            </a:pPr>
            <a:r>
              <a:rPr lang="it-IT" sz="2000" dirty="0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Al </a:t>
            </a:r>
            <a:r>
              <a:rPr lang="it-IT" sz="2000" dirty="0">
                <a:solidFill>
                  <a:schemeClr val="accent2"/>
                </a:solidFill>
                <a:latin typeface="+mn-lt"/>
                <a:sym typeface="Wingdings" pitchFamily="2" charset="2"/>
              </a:rPr>
              <a:t>fine di promuovere la propria immagine e il proprio ruolo, l’Agenzia continuerà a intraprendere iniziative volte a diffondere la cultura della legalità fiscale presso gli istituti scolastici.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56302445"/>
              </p:ext>
            </p:extLst>
          </p:nvPr>
        </p:nvGraphicFramePr>
        <p:xfrm>
          <a:off x="848542" y="4746935"/>
          <a:ext cx="8326548" cy="1346361"/>
        </p:xfrm>
        <a:graphic>
          <a:graphicData uri="http://schemas.openxmlformats.org/drawingml/2006/table">
            <a:tbl>
              <a:tblPr/>
              <a:tblGrid>
                <a:gridCol w="2775516"/>
                <a:gridCol w="2775516"/>
                <a:gridCol w="2775516"/>
              </a:tblGrid>
              <a:tr h="504552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4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Numero di iniziative</a:t>
                      </a:r>
                      <a:r>
                        <a:rPr lang="it-IT" sz="1400" i="1" kern="1200" baseline="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 con gli istituti scolastici</a:t>
                      </a:r>
                      <a:r>
                        <a:rPr lang="it-IT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it-IT" sz="1400" i="1" kern="1200" baseline="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</a:rPr>
                        <a:t>di ogni ordine e grado finalizzate alla diffusione della cultura della legalità fiscale tra le giovani generazioni, anche attraverso la diffusione di materiale divulgativo</a:t>
                      </a:r>
                      <a:endParaRPr lang="it-IT" sz="1400" i="1" kern="1200" baseline="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65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22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1.400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2296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Area strategica servizi - sez. Entrate </a:t>
            </a:r>
            <a:r>
              <a:rPr lang="it-IT" sz="2800" b="1" kern="1200" dirty="0" smtClean="0">
                <a:solidFill>
                  <a:srgbClr val="FFC000"/>
                </a:solidFill>
              </a:rPr>
              <a:t>(5/5</a:t>
            </a:r>
            <a:r>
              <a:rPr lang="it-IT" sz="2800" b="1" kern="1200" dirty="0">
                <a:solidFill>
                  <a:srgbClr val="FFC000"/>
                </a:solidFill>
              </a:rPr>
              <a:t>)</a:t>
            </a:r>
            <a:endParaRPr lang="it-IT" sz="2800" dirty="0"/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19788378"/>
              </p:ext>
            </p:extLst>
          </p:nvPr>
        </p:nvGraphicFramePr>
        <p:xfrm>
          <a:off x="848543" y="1988840"/>
          <a:ext cx="8244917" cy="3843233"/>
        </p:xfrm>
        <a:graphic>
          <a:graphicData uri="http://schemas.openxmlformats.org/drawingml/2006/table">
            <a:tbl>
              <a:tblPr/>
              <a:tblGrid>
                <a:gridCol w="2718847"/>
                <a:gridCol w="2801663"/>
                <a:gridCol w="2724407"/>
              </a:tblGrid>
              <a:tr h="575766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Istruire i rimborsi Imposte Dirette</a:t>
                      </a: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5798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489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80%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fino all’anno d’imposta 2011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80%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fino all’anno d’imposta 2012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85%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fino all’anno d’imposta 2013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914">
                <a:tc>
                  <a:txBody>
                    <a:bodyPr/>
                    <a:lstStyle/>
                    <a:p>
                      <a:pPr algn="r" fontAlgn="ctr"/>
                      <a:endParaRPr lang="it-IT" sz="1200" b="0" i="0" u="none" strike="noStrike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65428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Istruire i rimborsi IVA</a:t>
                      </a: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321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80% fino all’anno d’imposta 2011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30% dell’anno d’imposta 2012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85% fino all’anno d’imposta 2012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35% dell’anno d’imposta 2013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85% fino all’anno d’imposta 2013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40% dell’anno d’imposta 2014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776536" y="1014416"/>
            <a:ext cx="8352928" cy="708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it-IT" sz="2000" dirty="0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Proseguono </a:t>
            </a:r>
            <a:r>
              <a:rPr lang="it-IT" sz="2000" dirty="0">
                <a:solidFill>
                  <a:schemeClr val="accent2"/>
                </a:solidFill>
                <a:latin typeface="+mn-lt"/>
                <a:sym typeface="Wingdings" pitchFamily="2" charset="2"/>
              </a:rPr>
              <a:t>le iniziative volte ad assicurare una sempre maggiore efficienza e tempestività nell’erogazione dei rimborsi</a:t>
            </a:r>
            <a:r>
              <a:rPr lang="it-IT" sz="20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Area strategica servizi - sez. </a:t>
            </a:r>
            <a:r>
              <a:rPr lang="it-IT" sz="2800" b="1" kern="1200" dirty="0" smtClean="0">
                <a:solidFill>
                  <a:srgbClr val="FFC000"/>
                </a:solidFill>
              </a:rPr>
              <a:t>Territorio (1/3)</a:t>
            </a:r>
            <a:endParaRPr lang="it-IT" sz="2800" dirty="0"/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63107067"/>
              </p:ext>
            </p:extLst>
          </p:nvPr>
        </p:nvGraphicFramePr>
        <p:xfrm>
          <a:off x="848546" y="2564905"/>
          <a:ext cx="8280918" cy="1440159"/>
        </p:xfrm>
        <a:graphic>
          <a:graphicData uri="http://schemas.openxmlformats.org/drawingml/2006/table">
            <a:tbl>
              <a:tblPr/>
              <a:tblGrid>
                <a:gridCol w="2760306"/>
                <a:gridCol w="2760306"/>
                <a:gridCol w="2760306"/>
              </a:tblGrid>
              <a:tr h="569568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Percentuale di ispezioni ipotecarie effettuate attraverso il canale telematico</a:t>
                      </a: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433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2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88%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incremento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incremento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90089876"/>
              </p:ext>
            </p:extLst>
          </p:nvPr>
        </p:nvGraphicFramePr>
        <p:xfrm>
          <a:off x="848545" y="4293095"/>
          <a:ext cx="8280918" cy="1368153"/>
        </p:xfrm>
        <a:graphic>
          <a:graphicData uri="http://schemas.openxmlformats.org/drawingml/2006/table">
            <a:tbl>
              <a:tblPr/>
              <a:tblGrid>
                <a:gridCol w="2760306"/>
                <a:gridCol w="2760306"/>
                <a:gridCol w="2760306"/>
              </a:tblGrid>
              <a:tr h="504057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Barometro della qualità dei servizi</a:t>
                      </a:r>
                      <a:r>
                        <a:rPr lang="it-IT" sz="1600" i="1" kern="1200" baseline="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 catastali e di pubblicità immobiliare</a:t>
                      </a:r>
                      <a:endParaRPr lang="it-IT" sz="1600" i="1" kern="120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931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78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90%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44859321"/>
              </p:ext>
            </p:extLst>
          </p:nvPr>
        </p:nvGraphicFramePr>
        <p:xfrm>
          <a:off x="848544" y="836712"/>
          <a:ext cx="8280921" cy="1446655"/>
        </p:xfrm>
        <a:graphic>
          <a:graphicData uri="http://schemas.openxmlformats.org/drawingml/2006/table">
            <a:tbl>
              <a:tblPr/>
              <a:tblGrid>
                <a:gridCol w="2760307"/>
                <a:gridCol w="2760307"/>
                <a:gridCol w="2760307"/>
              </a:tblGrid>
              <a:tr h="576064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Percentuale di visure catastali effettuate attraverso il canale telematico</a:t>
                      </a: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433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2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80%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85%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85%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4853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Area strategica servizi - sez. Territorio </a:t>
            </a:r>
            <a:r>
              <a:rPr lang="it-IT" sz="2800" b="1" kern="1200" dirty="0" smtClean="0">
                <a:solidFill>
                  <a:srgbClr val="FFC000"/>
                </a:solidFill>
              </a:rPr>
              <a:t>(2/3</a:t>
            </a:r>
            <a:r>
              <a:rPr lang="it-IT" sz="2800" b="1" kern="1200" dirty="0">
                <a:solidFill>
                  <a:srgbClr val="FFC000"/>
                </a:solidFill>
              </a:rPr>
              <a:t>)</a:t>
            </a:r>
            <a:endParaRPr lang="it-IT" sz="2800" dirty="0"/>
          </a:p>
          <a:p>
            <a:pPr>
              <a:buFontTx/>
              <a:buNone/>
              <a:defRPr/>
            </a:pPr>
            <a:endParaRPr lang="it-IT" sz="2800" dirty="0"/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12090068"/>
              </p:ext>
            </p:extLst>
          </p:nvPr>
        </p:nvGraphicFramePr>
        <p:xfrm>
          <a:off x="848546" y="3429001"/>
          <a:ext cx="8280918" cy="1440159"/>
        </p:xfrm>
        <a:graphic>
          <a:graphicData uri="http://schemas.openxmlformats.org/drawingml/2006/table">
            <a:tbl>
              <a:tblPr/>
              <a:tblGrid>
                <a:gridCol w="2760306"/>
                <a:gridCol w="2760306"/>
                <a:gridCol w="2760306"/>
              </a:tblGrid>
              <a:tr h="569568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Indice di tempestività nella lavorazione degli atti di aggiornamento di pubblicità immobiliare</a:t>
                      </a: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433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2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93%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51373745"/>
              </p:ext>
            </p:extLst>
          </p:nvPr>
        </p:nvGraphicFramePr>
        <p:xfrm>
          <a:off x="848544" y="1340768"/>
          <a:ext cx="8280921" cy="1446655"/>
        </p:xfrm>
        <a:graphic>
          <a:graphicData uri="http://schemas.openxmlformats.org/drawingml/2006/table">
            <a:tbl>
              <a:tblPr/>
              <a:tblGrid>
                <a:gridCol w="2760307"/>
                <a:gridCol w="2760307"/>
                <a:gridCol w="2760307"/>
              </a:tblGrid>
              <a:tr h="576064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Indice di tempestività nella lavorazione degli atti di aggiornamento catastali e cartografici</a:t>
                      </a: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433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2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95%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552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Area strategica servizi - sez. Territorio </a:t>
            </a:r>
            <a:r>
              <a:rPr lang="it-IT" sz="2800" b="1" kern="1200" dirty="0" smtClean="0">
                <a:solidFill>
                  <a:srgbClr val="FFC000"/>
                </a:solidFill>
              </a:rPr>
              <a:t>(3/3</a:t>
            </a:r>
            <a:r>
              <a:rPr lang="it-IT" sz="2800" b="1" kern="1200" dirty="0">
                <a:solidFill>
                  <a:srgbClr val="FFC000"/>
                </a:solidFill>
              </a:rPr>
              <a:t>)</a:t>
            </a:r>
            <a:endParaRPr lang="it-IT" sz="2800" dirty="0"/>
          </a:p>
          <a:p>
            <a:pPr>
              <a:buFontTx/>
              <a:buNone/>
              <a:defRPr/>
            </a:pPr>
            <a:endParaRPr lang="it-IT" sz="2800" dirty="0"/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57858210"/>
              </p:ext>
            </p:extLst>
          </p:nvPr>
        </p:nvGraphicFramePr>
        <p:xfrm>
          <a:off x="848545" y="3768075"/>
          <a:ext cx="8280918" cy="1605141"/>
        </p:xfrm>
        <a:graphic>
          <a:graphicData uri="http://schemas.openxmlformats.org/drawingml/2006/table">
            <a:tbl>
              <a:tblPr/>
              <a:tblGrid>
                <a:gridCol w="2760306"/>
                <a:gridCol w="2760306"/>
                <a:gridCol w="2760306"/>
              </a:tblGrid>
              <a:tr h="504057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Pubblicazione delle note territoriali sulla dinamica delle compravendite nella singola provincia e dei valori nella città capoluogo</a:t>
                      </a:r>
                    </a:p>
                    <a:p>
                      <a:pPr marL="0" algn="ctr" defTabSz="914400" rtl="0" eaLnBrk="1" fontAlgn="ctr" latinLnBrk="0" hangingPunct="1"/>
                      <a:endParaRPr lang="it-IT" sz="1600" i="1" kern="120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931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78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19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86176355"/>
              </p:ext>
            </p:extLst>
          </p:nvPr>
        </p:nvGraphicFramePr>
        <p:xfrm>
          <a:off x="848544" y="1412776"/>
          <a:ext cx="8280921" cy="1611636"/>
        </p:xfrm>
        <a:graphic>
          <a:graphicData uri="http://schemas.openxmlformats.org/drawingml/2006/table">
            <a:tbl>
              <a:tblPr/>
              <a:tblGrid>
                <a:gridCol w="2760307"/>
                <a:gridCol w="2760307"/>
                <a:gridCol w="2760307"/>
              </a:tblGrid>
              <a:tr h="576064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Numero di schede di rilevazione acquisite per l’Osservatorio del Mercato Immobiliare (compravendite e canoni di locazione)</a:t>
                      </a:r>
                    </a:p>
                    <a:p>
                      <a:pPr marL="0" algn="ctr" defTabSz="914400" rtl="0" eaLnBrk="1" fontAlgn="ctr" latinLnBrk="0" hangingPunct="1"/>
                      <a:endParaRPr lang="it-IT" sz="1600" i="1" kern="120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433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2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84.850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</a:t>
                      </a:r>
                      <a:r>
                        <a:rPr lang="it-IT" sz="1500" b="1" kern="120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ostante</a:t>
                      </a:r>
                      <a:endParaRPr lang="it-IT" sz="1500" b="1" kern="120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552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3"/>
            <a:ext cx="9906000" cy="500063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sz="2800" b="1" kern="1200" dirty="0" smtClean="0">
                <a:solidFill>
                  <a:srgbClr val="FFC000"/>
                </a:solidFill>
              </a:rPr>
              <a:t>Contesto</a:t>
            </a:r>
            <a:r>
              <a:rPr lang="it-IT" sz="2800" b="1" kern="1200" dirty="0" smtClean="0">
                <a:solidFill>
                  <a:schemeClr val="accent3"/>
                </a:solidFill>
              </a:rPr>
              <a:t> </a:t>
            </a:r>
          </a:p>
          <a:p>
            <a:pPr>
              <a:buFontTx/>
              <a:buNone/>
              <a:defRPr/>
            </a:pPr>
            <a:endParaRPr lang="it-IT" dirty="0" smtClean="0">
              <a:solidFill>
                <a:srgbClr val="FFC000"/>
              </a:solidFill>
            </a:endParaRPr>
          </a:p>
          <a:p>
            <a:pPr>
              <a:buFontTx/>
              <a:buNone/>
              <a:defRPr/>
            </a:pPr>
            <a:endParaRPr lang="it-IT" dirty="0" smtClean="0">
              <a:solidFill>
                <a:srgbClr val="FFC000"/>
              </a:solidFill>
            </a:endParaRPr>
          </a:p>
        </p:txBody>
      </p:sp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828000" y="1356535"/>
            <a:ext cx="8301464" cy="37856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t-IT" sz="2000" dirty="0">
                <a:solidFill>
                  <a:schemeClr val="accent2"/>
                </a:solidFill>
              </a:rPr>
              <a:t>La Convenzione 2013-2015, pur rimanendo invariata nella struttura, è stato profondamente innovata nei contenuti in virtù dell’avvenuta incorporazione - ai sensi dell’art. 23-</a:t>
            </a:r>
            <a:r>
              <a:rPr lang="it-IT" sz="2000" i="1" dirty="0">
                <a:solidFill>
                  <a:schemeClr val="accent2"/>
                </a:solidFill>
              </a:rPr>
              <a:t>quater</a:t>
            </a:r>
            <a:r>
              <a:rPr lang="it-IT" sz="2000" dirty="0">
                <a:solidFill>
                  <a:schemeClr val="accent2"/>
                </a:solidFill>
              </a:rPr>
              <a:t> del decreto legge n. 95/2012, convertito, con modificazioni, dalla legge n.135/2012 - dal 1° dicembre 2012 dell’Agenzia del Territorio nell’Agenzia delle </a:t>
            </a:r>
            <a:r>
              <a:rPr lang="it-IT" sz="2000" dirty="0" smtClean="0">
                <a:solidFill>
                  <a:schemeClr val="accent2"/>
                </a:solidFill>
              </a:rPr>
              <a:t>Entrate, </a:t>
            </a:r>
            <a:r>
              <a:rPr lang="it-IT" sz="2000" dirty="0">
                <a:solidFill>
                  <a:schemeClr val="accent2"/>
                </a:solidFill>
              </a:rPr>
              <a:t>che ne ha assunto le funzioni esercitandole con le risorse umane, finanziarie e strumentali ad essa trasferite con decreto del Ministro dell’Economia e delle Finanze dell’8 novembre 2012</a:t>
            </a:r>
            <a:r>
              <a:rPr lang="it-IT" sz="2000" dirty="0" smtClean="0">
                <a:solidFill>
                  <a:schemeClr val="accent2"/>
                </a:solidFill>
              </a:rPr>
              <a:t>.</a:t>
            </a:r>
            <a:endParaRPr lang="it-IT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3"/>
            <a:ext cx="9906000" cy="500063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sz="2800" b="1" kern="1200" dirty="0" smtClean="0">
                <a:solidFill>
                  <a:srgbClr val="FFC000"/>
                </a:solidFill>
              </a:rPr>
              <a:t>Contesto</a:t>
            </a:r>
            <a:r>
              <a:rPr lang="it-IT" sz="2800" b="1" kern="1200" dirty="0" smtClean="0">
                <a:solidFill>
                  <a:schemeClr val="accent3"/>
                </a:solidFill>
              </a:rPr>
              <a:t> </a:t>
            </a:r>
          </a:p>
          <a:p>
            <a:pPr>
              <a:buFontTx/>
              <a:buNone/>
              <a:defRPr/>
            </a:pPr>
            <a:endParaRPr lang="it-IT" dirty="0" smtClean="0">
              <a:solidFill>
                <a:srgbClr val="FFC000"/>
              </a:solidFill>
            </a:endParaRPr>
          </a:p>
          <a:p>
            <a:pPr>
              <a:buFontTx/>
              <a:buNone/>
              <a:defRPr/>
            </a:pPr>
            <a:endParaRPr lang="it-IT" dirty="0" smtClean="0">
              <a:solidFill>
                <a:srgbClr val="FFC000"/>
              </a:solidFill>
            </a:endParaRPr>
          </a:p>
        </p:txBody>
      </p:sp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835818" y="1340768"/>
            <a:ext cx="8234363" cy="37856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t-IT" sz="2000" dirty="0" smtClean="0">
                <a:solidFill>
                  <a:schemeClr val="accent2"/>
                </a:solidFill>
              </a:rPr>
              <a:t>Con </a:t>
            </a:r>
            <a:r>
              <a:rPr lang="it-IT" sz="2000" dirty="0">
                <a:solidFill>
                  <a:schemeClr val="accent2"/>
                </a:solidFill>
              </a:rPr>
              <a:t>la stipula della Convenzione ai sensi dell’art. 59 del D. </a:t>
            </a:r>
            <a:r>
              <a:rPr lang="it-IT" sz="2000" dirty="0" err="1">
                <a:solidFill>
                  <a:schemeClr val="accent2"/>
                </a:solidFill>
              </a:rPr>
              <a:t>Lgs</a:t>
            </a:r>
            <a:r>
              <a:rPr lang="it-IT" sz="2000" dirty="0">
                <a:solidFill>
                  <a:schemeClr val="accent2"/>
                </a:solidFill>
              </a:rPr>
              <a:t>. 300/1999 l’Agenzia </a:t>
            </a:r>
            <a:r>
              <a:rPr lang="it-IT" sz="2000" dirty="0" smtClean="0">
                <a:solidFill>
                  <a:schemeClr val="accent2"/>
                </a:solidFill>
              </a:rPr>
              <a:t>si </a:t>
            </a:r>
            <a:r>
              <a:rPr lang="it-IT" sz="2000" dirty="0">
                <a:solidFill>
                  <a:schemeClr val="accent2"/>
                </a:solidFill>
              </a:rPr>
              <a:t>impegna con il Sig. Ministro ad assicurare lo svolgimento delle funzioni istituzionali e il conseguimento </a:t>
            </a:r>
            <a:r>
              <a:rPr lang="it-IT" sz="2000" dirty="0" smtClean="0">
                <a:solidFill>
                  <a:schemeClr val="accent2"/>
                </a:solidFill>
              </a:rPr>
              <a:t>degli obiettivi </a:t>
            </a:r>
            <a:r>
              <a:rPr lang="it-IT" sz="2000" dirty="0">
                <a:solidFill>
                  <a:schemeClr val="accent2"/>
                </a:solidFill>
              </a:rPr>
              <a:t>strategici di politica fiscale e di gestione tributaria indicati nell’Atto di indirizzo.</a:t>
            </a:r>
          </a:p>
          <a:p>
            <a:pPr algn="just">
              <a:lnSpc>
                <a:spcPct val="150000"/>
              </a:lnSpc>
              <a:defRPr/>
            </a:pPr>
            <a:r>
              <a:rPr lang="it-IT" sz="2000" dirty="0" smtClean="0">
                <a:solidFill>
                  <a:schemeClr val="accent2"/>
                </a:solidFill>
                <a:latin typeface="+mn-lt"/>
              </a:rPr>
              <a:t>Le </a:t>
            </a:r>
            <a:r>
              <a:rPr lang="it-IT" sz="2000" dirty="0">
                <a:solidFill>
                  <a:schemeClr val="accent2"/>
                </a:solidFill>
                <a:latin typeface="+mn-lt"/>
              </a:rPr>
              <a:t>linee generali dell’Atto sono recepite dal Piano dell’Agenzia </a:t>
            </a:r>
            <a:r>
              <a:rPr lang="it-IT" sz="2000" dirty="0" smtClean="0">
                <a:solidFill>
                  <a:schemeClr val="accent2"/>
                </a:solidFill>
                <a:latin typeface="+mn-lt"/>
              </a:rPr>
              <a:t>contenuto </a:t>
            </a:r>
            <a:r>
              <a:rPr lang="it-IT" sz="2000" dirty="0">
                <a:solidFill>
                  <a:schemeClr val="accent2"/>
                </a:solidFill>
                <a:latin typeface="+mn-lt"/>
              </a:rPr>
              <a:t>nello schema di </a:t>
            </a:r>
            <a:r>
              <a:rPr lang="it-IT" sz="2000" dirty="0" smtClean="0">
                <a:solidFill>
                  <a:schemeClr val="accent2"/>
                </a:solidFill>
                <a:latin typeface="+mn-lt"/>
              </a:rPr>
              <a:t>Convenzione, </a:t>
            </a:r>
            <a:r>
              <a:rPr lang="it-IT" sz="2000" dirty="0">
                <a:solidFill>
                  <a:schemeClr val="accent2"/>
                </a:solidFill>
                <a:latin typeface="+mn-lt"/>
              </a:rPr>
              <a:t>attualmente all’esame del  Sig. Ministro dell’Economia e delle Finanze.</a:t>
            </a:r>
          </a:p>
        </p:txBody>
      </p:sp>
    </p:spTree>
    <p:extLst>
      <p:ext uri="{BB962C8B-B14F-4D97-AF65-F5344CB8AC3E}">
        <p14:creationId xmlns:p14="http://schemas.microsoft.com/office/powerpoint/2010/main" xmlns="" val="225544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3"/>
            <a:ext cx="9906000" cy="500063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sz="2800" b="1" kern="1200" dirty="0" smtClean="0">
                <a:solidFill>
                  <a:srgbClr val="FFC000"/>
                </a:solidFill>
              </a:rPr>
              <a:t>Il Piano 2013</a:t>
            </a:r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848544" y="1159098"/>
            <a:ext cx="8280920" cy="4502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Il Piano dell’Agenzia </a:t>
            </a:r>
            <a:r>
              <a:rPr lang="it-IT" sz="2000" dirty="0" smtClean="0">
                <a:solidFill>
                  <a:schemeClr val="accent2"/>
                </a:solidFill>
                <a:sym typeface="Wingdings" pitchFamily="2" charset="2"/>
              </a:rPr>
              <a:t>individua </a:t>
            </a: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i seguenti obiettivi strategici:</a:t>
            </a:r>
          </a:p>
          <a:p>
            <a:pPr marL="355600" indent="-35560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it-IT" sz="2000" dirty="0" smtClean="0">
                <a:solidFill>
                  <a:schemeClr val="accent2"/>
                </a:solidFill>
                <a:sym typeface="Wingdings" pitchFamily="2" charset="2"/>
              </a:rPr>
              <a:t>consolidare </a:t>
            </a: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le entrate derivanti dalla complessiva azione di controllo;</a:t>
            </a:r>
          </a:p>
          <a:p>
            <a:pPr marL="355600" indent="-35560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semplificare gli adempimenti e migliorare la qualità del servizio reso;</a:t>
            </a:r>
          </a:p>
          <a:p>
            <a:pPr marL="355600" indent="-35560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garantire lo sviluppo organizzativo e il consolidamento del modello manageriale.</a:t>
            </a:r>
          </a:p>
          <a:p>
            <a:pPr>
              <a:lnSpc>
                <a:spcPct val="150000"/>
              </a:lnSpc>
              <a:defRPr/>
            </a:pPr>
            <a:endParaRPr lang="it-IT" sz="1100" dirty="0">
              <a:solidFill>
                <a:schemeClr val="accent2"/>
              </a:solidFill>
              <a:sym typeface="Wingdings" pitchFamily="2" charset="2"/>
            </a:endParaRPr>
          </a:p>
          <a:p>
            <a:pPr>
              <a:lnSpc>
                <a:spcPct val="150000"/>
              </a:lnSpc>
              <a:defRPr/>
            </a:pP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Per ogni singolo obiettivo strategico vengono individuati:  </a:t>
            </a:r>
          </a:p>
          <a:p>
            <a:pPr marL="355600" indent="-35560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i fattori critici di successo;</a:t>
            </a:r>
          </a:p>
          <a:p>
            <a:pPr marL="355600" indent="-35560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i relativi indicatori;</a:t>
            </a:r>
          </a:p>
          <a:p>
            <a:pPr marL="355600" indent="-35560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i risultati attesi.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 smtClean="0">
                <a:solidFill>
                  <a:srgbClr val="FFC000"/>
                </a:solidFill>
              </a:rPr>
              <a:t>Area strategica controlli (1/5)</a:t>
            </a:r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315" name="Rettangolo 3"/>
          <p:cNvSpPr>
            <a:spLocks noChangeArrowheads="1"/>
          </p:cNvSpPr>
          <p:nvPr/>
        </p:nvSpPr>
        <p:spPr bwMode="auto">
          <a:xfrm>
            <a:off x="2476500" y="2751141"/>
            <a:ext cx="495300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tabLst>
                <a:tab pos="355600" algn="l"/>
                <a:tab pos="7267575" algn="l"/>
              </a:tabLst>
            </a:pPr>
            <a:endParaRPr lang="it-IT" sz="2000">
              <a:solidFill>
                <a:schemeClr val="accent2"/>
              </a:solidFill>
              <a:sym typeface="Wingdings" pitchFamily="2" charset="2"/>
            </a:endParaRPr>
          </a:p>
        </p:txBody>
      </p:sp>
      <p:sp>
        <p:nvSpPr>
          <p:cNvPr id="13316" name="Rettangolo 4"/>
          <p:cNvSpPr>
            <a:spLocks noChangeArrowheads="1"/>
          </p:cNvSpPr>
          <p:nvPr/>
        </p:nvSpPr>
        <p:spPr bwMode="auto">
          <a:xfrm>
            <a:off x="848544" y="1059935"/>
            <a:ext cx="8280920" cy="149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tabLst>
                <a:tab pos="355600" algn="l"/>
                <a:tab pos="7267575" algn="l"/>
              </a:tabLst>
            </a:pP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L’obiettivo strategico che ispira e guida l’azione dell’Agenzia in tale area è volto a consolidare i risultati qualitativi raggiunti in continuità con le strategie attuate nel </a:t>
            </a:r>
            <a:r>
              <a:rPr lang="it-IT" sz="2000" dirty="0" smtClean="0">
                <a:solidFill>
                  <a:schemeClr val="accent2"/>
                </a:solidFill>
                <a:sym typeface="Wingdings" pitchFamily="2" charset="2"/>
              </a:rPr>
              <a:t>2012 </a:t>
            </a: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e migliorare l’efficienza delle strutture e l’efficacia dissuasiva dei controlli.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17730851"/>
              </p:ext>
            </p:extLst>
          </p:nvPr>
        </p:nvGraphicFramePr>
        <p:xfrm>
          <a:off x="974557" y="2481566"/>
          <a:ext cx="8154907" cy="145149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718302"/>
                <a:gridCol w="2816702"/>
                <a:gridCol w="2619903"/>
              </a:tblGrid>
              <a:tr h="60613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Riscossioni complessive (€/</a:t>
                      </a:r>
                      <a:r>
                        <a:rPr lang="it-IT" sz="1600" i="1" kern="1200" dirty="0" err="1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mld</a:t>
                      </a: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.)</a:t>
                      </a:r>
                    </a:p>
                  </a:txBody>
                  <a:tcPr marL="8973" marR="8973" marT="828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2267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267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10,2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78971583"/>
              </p:ext>
            </p:extLst>
          </p:nvPr>
        </p:nvGraphicFramePr>
        <p:xfrm>
          <a:off x="974556" y="4221088"/>
          <a:ext cx="8191807" cy="1440209"/>
        </p:xfrm>
        <a:graphic>
          <a:graphicData uri="http://schemas.openxmlformats.org/drawingml/2006/table">
            <a:tbl>
              <a:tblPr/>
              <a:tblGrid>
                <a:gridCol w="2755426"/>
                <a:gridCol w="2904368"/>
                <a:gridCol w="2532013"/>
              </a:tblGrid>
              <a:tr h="672119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Imprese di grandi dimensioni</a:t>
                      </a:r>
                      <a:r>
                        <a:rPr lang="it-IT" sz="1600" i="1" kern="1200" baseline="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sottoposte a tutoraggio ai sensi dell’art. 27, commi 9-11, del decreto legge n. 185/2008</a:t>
                      </a:r>
                    </a:p>
                  </a:txBody>
                  <a:tcPr marL="8973" marR="8973" marT="828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5932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876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3.200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Area strategica </a:t>
            </a:r>
            <a:r>
              <a:rPr lang="it-IT" sz="2800" b="1" kern="1200" dirty="0" smtClean="0">
                <a:solidFill>
                  <a:srgbClr val="FFC000"/>
                </a:solidFill>
              </a:rPr>
              <a:t>controlli (2/5)</a:t>
            </a:r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339" name="Rettangolo 3"/>
          <p:cNvSpPr>
            <a:spLocks noChangeArrowheads="1"/>
          </p:cNvSpPr>
          <p:nvPr/>
        </p:nvSpPr>
        <p:spPr bwMode="auto">
          <a:xfrm>
            <a:off x="2476500" y="2751141"/>
            <a:ext cx="495300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tabLst>
                <a:tab pos="355600" algn="l"/>
                <a:tab pos="7267575" algn="l"/>
              </a:tabLst>
            </a:pPr>
            <a:endParaRPr lang="it-IT" sz="2000">
              <a:solidFill>
                <a:schemeClr val="accent2"/>
              </a:solidFill>
              <a:sym typeface="Wingdings" pitchFamily="2" charset="2"/>
            </a:endParaRPr>
          </a:p>
        </p:txBody>
      </p:sp>
      <p:sp>
        <p:nvSpPr>
          <p:cNvPr id="14340" name="Rettangolo 4"/>
          <p:cNvSpPr>
            <a:spLocks noChangeArrowheads="1"/>
          </p:cNvSpPr>
          <p:nvPr/>
        </p:nvSpPr>
        <p:spPr bwMode="auto">
          <a:xfrm>
            <a:off x="194337" y="620716"/>
            <a:ext cx="9209484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it-IT" sz="2400" b="1" dirty="0">
              <a:solidFill>
                <a:schemeClr val="accent2"/>
              </a:solidFill>
              <a:sym typeface="Wingdings" pitchFamily="2" charset="2"/>
            </a:endParaRPr>
          </a:p>
          <a:p>
            <a:pPr algn="ctr"/>
            <a:endParaRPr lang="it-IT" i="1" dirty="0">
              <a:solidFill>
                <a:schemeClr val="accent2"/>
              </a:solidFill>
              <a:sym typeface="Wingdings" pitchFamily="2" charset="2"/>
            </a:endParaRPr>
          </a:p>
          <a:p>
            <a:pPr algn="ctr"/>
            <a:endParaRPr lang="it-IT" i="1" dirty="0">
              <a:solidFill>
                <a:schemeClr val="accent2"/>
              </a:solidFill>
              <a:sym typeface="Wingdings" pitchFamily="2" charset="2"/>
            </a:endParaRPr>
          </a:p>
          <a:p>
            <a:pPr algn="ctr"/>
            <a:endParaRPr lang="it-IT" i="1" dirty="0">
              <a:solidFill>
                <a:schemeClr val="accent2"/>
              </a:solidFill>
              <a:sym typeface="Wingdings" pitchFamily="2" charset="2"/>
            </a:endParaRPr>
          </a:p>
          <a:p>
            <a:pPr algn="ctr"/>
            <a:endParaRPr lang="it-IT" i="1" dirty="0">
              <a:solidFill>
                <a:schemeClr val="accent2"/>
              </a:solidFill>
              <a:sym typeface="Wingdings" pitchFamily="2" charset="2"/>
            </a:endParaRPr>
          </a:p>
          <a:p>
            <a:pPr algn="ctr"/>
            <a:endParaRPr lang="it-IT" i="1" dirty="0">
              <a:solidFill>
                <a:schemeClr val="accent2"/>
              </a:solidFill>
              <a:sym typeface="Wingdings" pitchFamily="2" charset="2"/>
            </a:endParaRPr>
          </a:p>
          <a:p>
            <a:pPr algn="ctr"/>
            <a:endParaRPr lang="it-IT" i="1" dirty="0">
              <a:solidFill>
                <a:schemeClr val="accent2"/>
              </a:solidFill>
              <a:sym typeface="Wingdings" pitchFamily="2" charset="2"/>
            </a:endParaRPr>
          </a:p>
          <a:p>
            <a:pPr algn="ctr"/>
            <a:endParaRPr lang="it-IT" i="1" dirty="0">
              <a:solidFill>
                <a:schemeClr val="accent2"/>
              </a:solidFill>
              <a:sym typeface="Wingdings" pitchFamily="2" charset="2"/>
            </a:endParaRPr>
          </a:p>
          <a:p>
            <a:pPr algn="ctr"/>
            <a:endParaRPr lang="it-IT" i="1" dirty="0">
              <a:solidFill>
                <a:schemeClr val="accent2"/>
              </a:solidFill>
              <a:sym typeface="Wingdings" pitchFamily="2" charset="2"/>
            </a:endParaRPr>
          </a:p>
          <a:p>
            <a:pPr algn="ctr"/>
            <a:endParaRPr lang="it-IT" i="1" dirty="0">
              <a:solidFill>
                <a:schemeClr val="accent2"/>
              </a:solidFill>
              <a:sym typeface="Wingdings" pitchFamily="2" charset="2"/>
            </a:endParaRPr>
          </a:p>
          <a:p>
            <a:pPr algn="ctr"/>
            <a:endParaRPr lang="it-IT" i="1" dirty="0">
              <a:solidFill>
                <a:schemeClr val="accent2"/>
              </a:solidFill>
              <a:sym typeface="Wingdings" pitchFamily="2" charset="2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30001536"/>
              </p:ext>
            </p:extLst>
          </p:nvPr>
        </p:nvGraphicFramePr>
        <p:xfrm>
          <a:off x="852129" y="611092"/>
          <a:ext cx="8306577" cy="1678432"/>
        </p:xfrm>
        <a:graphic>
          <a:graphicData uri="http://schemas.openxmlformats.org/drawingml/2006/table">
            <a:tbl>
              <a:tblPr/>
              <a:tblGrid>
                <a:gridCol w="2703195"/>
                <a:gridCol w="2801691"/>
                <a:gridCol w="2801691"/>
              </a:tblGrid>
              <a:tr h="720080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Numero complessivo di accertamenti ai fini II.DD., IVA, IRAP e Imposta di Registro</a:t>
                      </a:r>
                    </a:p>
                  </a:txBody>
                  <a:tcPr marL="8973" marR="8973" marT="828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242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92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370.000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50391987"/>
              </p:ext>
            </p:extLst>
          </p:nvPr>
        </p:nvGraphicFramePr>
        <p:xfrm>
          <a:off x="838639" y="2505548"/>
          <a:ext cx="8290824" cy="1728192"/>
        </p:xfrm>
        <a:graphic>
          <a:graphicData uri="http://schemas.openxmlformats.org/drawingml/2006/table">
            <a:tbl>
              <a:tblPr/>
              <a:tblGrid>
                <a:gridCol w="2763608"/>
                <a:gridCol w="2763608"/>
                <a:gridCol w="2763608"/>
              </a:tblGrid>
              <a:tr h="710618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Numero complessivo degli accertamenti </a:t>
                      </a:r>
                    </a:p>
                  </a:txBody>
                  <a:tcPr marL="8973" marR="8973" marT="828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7374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382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700.000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  <a:endParaRPr lang="it-IT" sz="1600" b="1" kern="1200" dirty="0" smtClean="0">
                        <a:solidFill>
                          <a:srgbClr val="FF0000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  <a:endParaRPr lang="it-IT" sz="1600" b="1" kern="1200" dirty="0" smtClean="0">
                        <a:solidFill>
                          <a:srgbClr val="FF0000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13244507"/>
              </p:ext>
            </p:extLst>
          </p:nvPr>
        </p:nvGraphicFramePr>
        <p:xfrm>
          <a:off x="880589" y="4305748"/>
          <a:ext cx="8290824" cy="1728192"/>
        </p:xfrm>
        <a:graphic>
          <a:graphicData uri="http://schemas.openxmlformats.org/drawingml/2006/table">
            <a:tbl>
              <a:tblPr/>
              <a:tblGrid>
                <a:gridCol w="2763608"/>
                <a:gridCol w="2763608"/>
                <a:gridCol w="2763608"/>
              </a:tblGrid>
              <a:tr h="710618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Totale controlli</a:t>
                      </a:r>
                    </a:p>
                  </a:txBody>
                  <a:tcPr marL="8973" marR="8973" marT="828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7374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382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1.600.000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  <a:endParaRPr lang="it-IT" sz="1600" b="1" kern="1200" dirty="0" smtClean="0">
                        <a:solidFill>
                          <a:srgbClr val="FF0000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  <a:endParaRPr lang="it-IT" sz="1600" b="1" kern="1200" dirty="0" smtClean="0">
                        <a:solidFill>
                          <a:srgbClr val="FF0000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8985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Area strategica </a:t>
            </a:r>
            <a:r>
              <a:rPr lang="it-IT" sz="2800" b="1" kern="1200" dirty="0" smtClean="0">
                <a:solidFill>
                  <a:srgbClr val="FFC000"/>
                </a:solidFill>
              </a:rPr>
              <a:t>controlli (3/5)</a:t>
            </a:r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5363" name="Rettangolo 3"/>
          <p:cNvSpPr>
            <a:spLocks noChangeArrowheads="1"/>
          </p:cNvSpPr>
          <p:nvPr/>
        </p:nvSpPr>
        <p:spPr bwMode="auto">
          <a:xfrm>
            <a:off x="2476500" y="2751141"/>
            <a:ext cx="495300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tabLst>
                <a:tab pos="355600" algn="l"/>
                <a:tab pos="7267575" algn="l"/>
              </a:tabLst>
            </a:pPr>
            <a:endParaRPr lang="it-IT" sz="2000">
              <a:solidFill>
                <a:schemeClr val="accent2"/>
              </a:solidFill>
              <a:sym typeface="Wingdings" pitchFamily="2" charset="2"/>
            </a:endParaRPr>
          </a:p>
        </p:txBody>
      </p:sp>
      <p:sp>
        <p:nvSpPr>
          <p:cNvPr id="15364" name="Rettangolo 4"/>
          <p:cNvSpPr>
            <a:spLocks noChangeArrowheads="1"/>
          </p:cNvSpPr>
          <p:nvPr/>
        </p:nvSpPr>
        <p:spPr bwMode="auto">
          <a:xfrm>
            <a:off x="309564" y="928691"/>
            <a:ext cx="9209485" cy="2357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endParaRPr lang="it-IT" sz="2000" dirty="0">
              <a:solidFill>
                <a:schemeClr val="accent2"/>
              </a:solidFill>
            </a:endParaRPr>
          </a:p>
          <a:p>
            <a:pPr algn="ctr">
              <a:lnSpc>
                <a:spcPct val="115000"/>
              </a:lnSpc>
            </a:pPr>
            <a:endParaRPr lang="it-IT" dirty="0">
              <a:solidFill>
                <a:schemeClr val="accent2"/>
              </a:solidFill>
            </a:endParaRPr>
          </a:p>
          <a:p>
            <a:pPr algn="ctr">
              <a:lnSpc>
                <a:spcPct val="115000"/>
              </a:lnSpc>
            </a:pPr>
            <a:endParaRPr lang="it-IT" dirty="0">
              <a:solidFill>
                <a:schemeClr val="accent2"/>
              </a:solidFill>
            </a:endParaRPr>
          </a:p>
          <a:p>
            <a:pPr algn="ctr">
              <a:lnSpc>
                <a:spcPct val="115000"/>
              </a:lnSpc>
            </a:pPr>
            <a:endParaRPr lang="it-IT" dirty="0">
              <a:solidFill>
                <a:schemeClr val="accent2"/>
              </a:solidFill>
            </a:endParaRPr>
          </a:p>
          <a:p>
            <a:pPr algn="ctr">
              <a:lnSpc>
                <a:spcPct val="115000"/>
              </a:lnSpc>
            </a:pPr>
            <a:endParaRPr lang="it-IT" dirty="0">
              <a:solidFill>
                <a:schemeClr val="accent2"/>
              </a:solidFill>
            </a:endParaRPr>
          </a:p>
          <a:p>
            <a:pPr algn="ctr">
              <a:lnSpc>
                <a:spcPct val="115000"/>
              </a:lnSpc>
            </a:pPr>
            <a:endParaRPr lang="it-IT" dirty="0">
              <a:solidFill>
                <a:schemeClr val="accent2"/>
              </a:solidFill>
            </a:endParaRPr>
          </a:p>
          <a:p>
            <a:pPr algn="ctr">
              <a:lnSpc>
                <a:spcPct val="115000"/>
              </a:lnSpc>
            </a:pPr>
            <a:endParaRPr lang="it-IT" dirty="0">
              <a:solidFill>
                <a:schemeClr val="accent2"/>
              </a:solidFill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59447083"/>
              </p:ext>
            </p:extLst>
          </p:nvPr>
        </p:nvGraphicFramePr>
        <p:xfrm>
          <a:off x="848545" y="335009"/>
          <a:ext cx="8280918" cy="1581823"/>
        </p:xfrm>
        <a:graphic>
          <a:graphicData uri="http://schemas.openxmlformats.org/drawingml/2006/table">
            <a:tbl>
              <a:tblPr/>
              <a:tblGrid>
                <a:gridCol w="2760306"/>
                <a:gridCol w="2760306"/>
                <a:gridCol w="2760306"/>
              </a:tblGrid>
              <a:tr h="750391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MID media/MID mediana (Accertamenti ai fini II.DD., IVA, IRAP) </a:t>
                      </a:r>
                    </a:p>
                  </a:txBody>
                  <a:tcPr marL="8973" marR="8973" marT="828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571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71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decremento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decremento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39948032"/>
              </p:ext>
            </p:extLst>
          </p:nvPr>
        </p:nvGraphicFramePr>
        <p:xfrm>
          <a:off x="830752" y="3356992"/>
          <a:ext cx="8298713" cy="1426769"/>
        </p:xfrm>
        <a:graphic>
          <a:graphicData uri="http://schemas.openxmlformats.org/drawingml/2006/table">
            <a:tbl>
              <a:tblPr/>
              <a:tblGrid>
                <a:gridCol w="2788221"/>
                <a:gridCol w="2755246"/>
                <a:gridCol w="2755246"/>
              </a:tblGrid>
              <a:tr h="707477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Riscossioni da accertamenti parziali automatizzati/n. accertamenti parziali automatizzati</a:t>
                      </a:r>
                    </a:p>
                  </a:txBody>
                  <a:tcPr marL="8973" marR="8973" marT="828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5964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2012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964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400 €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42354391"/>
              </p:ext>
            </p:extLst>
          </p:nvPr>
        </p:nvGraphicFramePr>
        <p:xfrm>
          <a:off x="848545" y="1844824"/>
          <a:ext cx="8280918" cy="1581823"/>
        </p:xfrm>
        <a:graphic>
          <a:graphicData uri="http://schemas.openxmlformats.org/drawingml/2006/table">
            <a:tbl>
              <a:tblPr/>
              <a:tblGrid>
                <a:gridCol w="2760306"/>
                <a:gridCol w="2760306"/>
                <a:gridCol w="2760306"/>
              </a:tblGrid>
              <a:tr h="750391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Indice di copertura della platea (n. accertamenti II.DD., IVA, IRAP/n. dichiarazioni)</a:t>
                      </a:r>
                    </a:p>
                  </a:txBody>
                  <a:tcPr marL="8973" marR="8973" marT="828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571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71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2,3%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37832690"/>
              </p:ext>
            </p:extLst>
          </p:nvPr>
        </p:nvGraphicFramePr>
        <p:xfrm>
          <a:off x="848546" y="4869160"/>
          <a:ext cx="8280918" cy="1296120"/>
        </p:xfrm>
        <a:graphic>
          <a:graphicData uri="http://schemas.openxmlformats.org/drawingml/2006/table">
            <a:tbl>
              <a:tblPr/>
              <a:tblGrid>
                <a:gridCol w="2760306"/>
                <a:gridCol w="2760306"/>
                <a:gridCol w="2760306"/>
              </a:tblGrid>
              <a:tr h="498022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1200"/>
                        </a:spcAft>
                      </a:pP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Riscossioni da controlli formali ex art. 36-ter/n. controlli formali ex art. 36-ter </a:t>
                      </a:r>
                    </a:p>
                  </a:txBody>
                  <a:tcPr marL="8973" marR="8973" marT="828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9561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48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370 </a:t>
                      </a:r>
                      <a:r>
                        <a:rPr lang="it-IT" sz="1600" b="1" i="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€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Area strategica </a:t>
            </a:r>
            <a:r>
              <a:rPr lang="it-IT" sz="2800" b="1" kern="1200" dirty="0" smtClean="0">
                <a:solidFill>
                  <a:srgbClr val="FFC000"/>
                </a:solidFill>
              </a:rPr>
              <a:t>controlli (4/5)</a:t>
            </a:r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387" name="Rettangolo 3"/>
          <p:cNvSpPr>
            <a:spLocks noChangeArrowheads="1"/>
          </p:cNvSpPr>
          <p:nvPr/>
        </p:nvSpPr>
        <p:spPr bwMode="auto">
          <a:xfrm>
            <a:off x="2476500" y="2751141"/>
            <a:ext cx="495300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tabLst>
                <a:tab pos="355600" algn="l"/>
                <a:tab pos="7267575" algn="l"/>
              </a:tabLst>
            </a:pPr>
            <a:endParaRPr lang="it-IT" sz="2000">
              <a:solidFill>
                <a:schemeClr val="accent2"/>
              </a:solidFill>
              <a:sym typeface="Wingdings" pitchFamily="2" charset="2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47662463"/>
              </p:ext>
            </p:extLst>
          </p:nvPr>
        </p:nvGraphicFramePr>
        <p:xfrm>
          <a:off x="848543" y="2542703"/>
          <a:ext cx="8280922" cy="1534369"/>
        </p:xfrm>
        <a:graphic>
          <a:graphicData uri="http://schemas.openxmlformats.org/drawingml/2006/table">
            <a:tbl>
              <a:tblPr/>
              <a:tblGrid>
                <a:gridCol w="2680688"/>
                <a:gridCol w="2893254"/>
                <a:gridCol w="2706980"/>
              </a:tblGrid>
              <a:tr h="720005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1200"/>
                        </a:spcAft>
                      </a:pP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Numero di verifiche effettuate su unità immobiliari per mancata presentazione di atti di aggiornamento</a:t>
                      </a:r>
                    </a:p>
                  </a:txBody>
                  <a:tcPr marL="8973" marR="8973" marT="828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31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115.000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13460995"/>
              </p:ext>
            </p:extLst>
          </p:nvPr>
        </p:nvGraphicFramePr>
        <p:xfrm>
          <a:off x="848542" y="717989"/>
          <a:ext cx="8280921" cy="1558883"/>
        </p:xfrm>
        <a:graphic>
          <a:graphicData uri="http://schemas.openxmlformats.org/drawingml/2006/table">
            <a:tbl>
              <a:tblPr/>
              <a:tblGrid>
                <a:gridCol w="2760307"/>
                <a:gridCol w="2760307"/>
                <a:gridCol w="2760307"/>
              </a:tblGrid>
              <a:tr h="792085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1200"/>
                        </a:spcAft>
                      </a:pP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Numero di verifiche effettuate sul classamento delle unità immobiliari urbane presenti nei documenti di aggiornamento presentati (</a:t>
                      </a:r>
                      <a:r>
                        <a:rPr lang="it-IT" sz="1600" i="1" kern="1200" dirty="0" err="1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Docfa</a:t>
                      </a: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)</a:t>
                      </a:r>
                    </a:p>
                  </a:txBody>
                  <a:tcPr marL="8973" marR="8973" marT="828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3849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30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800.000</a:t>
                      </a:r>
                      <a:endParaRPr lang="it-IT" sz="1600" b="1" i="0" kern="120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01017916"/>
              </p:ext>
            </p:extLst>
          </p:nvPr>
        </p:nvGraphicFramePr>
        <p:xfrm>
          <a:off x="848545" y="4318389"/>
          <a:ext cx="8280918" cy="1558883"/>
        </p:xfrm>
        <a:graphic>
          <a:graphicData uri="http://schemas.openxmlformats.org/drawingml/2006/table">
            <a:tbl>
              <a:tblPr/>
              <a:tblGrid>
                <a:gridCol w="2760306"/>
                <a:gridCol w="2760306"/>
                <a:gridCol w="2760306"/>
              </a:tblGrid>
              <a:tr h="792085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1200"/>
                        </a:spcAft>
                      </a:pP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Numero di servizi estimativi predisposti per gli accertamenti ai fini dell’imposta di Registro e dell’IVA e alle connesse agevolazioni fiscali</a:t>
                      </a:r>
                    </a:p>
                  </a:txBody>
                  <a:tcPr marL="8973" marR="8973" marT="828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3849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30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14.135</a:t>
                      </a:r>
                      <a:endParaRPr lang="it-IT" sz="1600" b="1" i="0" kern="120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costante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Area strategica </a:t>
            </a:r>
            <a:r>
              <a:rPr lang="it-IT" sz="2800" b="1" kern="1200" dirty="0" smtClean="0">
                <a:solidFill>
                  <a:srgbClr val="FFC000"/>
                </a:solidFill>
              </a:rPr>
              <a:t>controlli (5/5)</a:t>
            </a:r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387" name="Rettangolo 3"/>
          <p:cNvSpPr>
            <a:spLocks noChangeArrowheads="1"/>
          </p:cNvSpPr>
          <p:nvPr/>
        </p:nvSpPr>
        <p:spPr bwMode="auto">
          <a:xfrm>
            <a:off x="2476500" y="2751141"/>
            <a:ext cx="495300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tabLst>
                <a:tab pos="355600" algn="l"/>
                <a:tab pos="7267575" algn="l"/>
              </a:tabLst>
            </a:pPr>
            <a:endParaRPr lang="it-IT" sz="2000">
              <a:solidFill>
                <a:schemeClr val="accent2"/>
              </a:solidFill>
              <a:sym typeface="Wingdings" pitchFamily="2" charset="2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848544" y="1084877"/>
            <a:ext cx="8280920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defRPr/>
            </a:pPr>
            <a:r>
              <a:rPr lang="it-IT" dirty="0">
                <a:solidFill>
                  <a:schemeClr val="accent2"/>
                </a:solidFill>
                <a:sym typeface="Wingdings" pitchFamily="2" charset="2"/>
              </a:rPr>
              <a:t>Saranno sviluppati gli aspetti qualitativi nella gestione del contenzioso tributario attraverso il tempestivo esame delle istanze di </a:t>
            </a:r>
            <a:r>
              <a:rPr lang="it-IT" dirty="0" smtClean="0">
                <a:solidFill>
                  <a:schemeClr val="accent2"/>
                </a:solidFill>
                <a:sym typeface="Wingdings" pitchFamily="2" charset="2"/>
              </a:rPr>
              <a:t>mediazione e l’indice di vittoria numerico</a:t>
            </a:r>
            <a:endParaRPr lang="it-IT" dirty="0">
              <a:solidFill>
                <a:schemeClr val="accent2"/>
              </a:solidFill>
            </a:endParaRP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46712700"/>
              </p:ext>
            </p:extLst>
          </p:nvPr>
        </p:nvGraphicFramePr>
        <p:xfrm>
          <a:off x="848542" y="2518189"/>
          <a:ext cx="8280921" cy="1558883"/>
        </p:xfrm>
        <a:graphic>
          <a:graphicData uri="http://schemas.openxmlformats.org/drawingml/2006/table">
            <a:tbl>
              <a:tblPr/>
              <a:tblGrid>
                <a:gridCol w="2760307"/>
                <a:gridCol w="2760307"/>
                <a:gridCol w="2760307"/>
              </a:tblGrid>
              <a:tr h="792085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1200"/>
                        </a:spcAft>
                      </a:pPr>
                      <a:r>
                        <a:rPr lang="it-IT" sz="14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Percentuale di istanze di mediazione esaminate nei termini, ovvero entro 90 giorni dalla proposizione, rispetto al numero delle istanze presentate dal 3/10 dell’anno precedente al 2/10 dell’anno corrente</a:t>
                      </a:r>
                    </a:p>
                  </a:txBody>
                  <a:tcPr marL="8973" marR="8973" marT="828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3849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30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90%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93%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95%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30235738"/>
              </p:ext>
            </p:extLst>
          </p:nvPr>
        </p:nvGraphicFramePr>
        <p:xfrm>
          <a:off x="848545" y="4462402"/>
          <a:ext cx="8280918" cy="1198846"/>
        </p:xfrm>
        <a:graphic>
          <a:graphicData uri="http://schemas.openxmlformats.org/drawingml/2006/table">
            <a:tbl>
              <a:tblPr/>
              <a:tblGrid>
                <a:gridCol w="2760306"/>
                <a:gridCol w="2760306"/>
                <a:gridCol w="2760306"/>
              </a:tblGrid>
              <a:tr h="432048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1200"/>
                        </a:spcAft>
                      </a:pP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Indice di vittoria numerico</a:t>
                      </a:r>
                    </a:p>
                  </a:txBody>
                  <a:tcPr marL="8973" marR="8973" marT="828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3849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2014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30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59%</a:t>
                      </a:r>
                      <a:endParaRPr lang="it-IT" sz="1600" b="1" i="0" kern="120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60%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60%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3392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5124</TotalTime>
  <Words>1228</Words>
  <Application>Microsoft Office PowerPoint</Application>
  <PresentationFormat>A4 (21x29,7 cm)</PresentationFormat>
  <Paragraphs>281</Paragraphs>
  <Slides>17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Struttura predefinita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Company>Agenzia delle Entrate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Agenzia delle Entrate</dc:creator>
  <cp:lastModifiedBy>Giovanna</cp:lastModifiedBy>
  <cp:revision>394</cp:revision>
  <dcterms:created xsi:type="dcterms:W3CDTF">2009-02-05T12:48:55Z</dcterms:created>
  <dcterms:modified xsi:type="dcterms:W3CDTF">2013-07-01T13:05:07Z</dcterms:modified>
</cp:coreProperties>
</file>